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710" r:id="rId3"/>
  </p:sldMasterIdLst>
  <p:notesMasterIdLst>
    <p:notesMasterId r:id="rId100"/>
  </p:notesMasterIdLst>
  <p:sldIdLst>
    <p:sldId id="256" r:id="rId4"/>
    <p:sldId id="382" r:id="rId5"/>
    <p:sldId id="336"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7" r:id="rId26"/>
    <p:sldId id="358" r:id="rId27"/>
    <p:sldId id="359" r:id="rId28"/>
    <p:sldId id="360" r:id="rId29"/>
    <p:sldId id="383" r:id="rId30"/>
    <p:sldId id="385" r:id="rId31"/>
    <p:sldId id="386" r:id="rId32"/>
    <p:sldId id="387" r:id="rId33"/>
    <p:sldId id="388" r:id="rId34"/>
    <p:sldId id="389" r:id="rId35"/>
    <p:sldId id="443" r:id="rId36"/>
    <p:sldId id="390" r:id="rId37"/>
    <p:sldId id="391" r:id="rId38"/>
    <p:sldId id="392" r:id="rId39"/>
    <p:sldId id="393" r:id="rId40"/>
    <p:sldId id="394" r:id="rId41"/>
    <p:sldId id="395" r:id="rId42"/>
    <p:sldId id="396" r:id="rId43"/>
    <p:sldId id="445" r:id="rId44"/>
    <p:sldId id="448" r:id="rId45"/>
    <p:sldId id="450" r:id="rId46"/>
    <p:sldId id="399" r:id="rId47"/>
    <p:sldId id="400" r:id="rId48"/>
    <p:sldId id="401" r:id="rId49"/>
    <p:sldId id="402" r:id="rId50"/>
    <p:sldId id="444" r:id="rId51"/>
    <p:sldId id="405" r:id="rId52"/>
    <p:sldId id="362" r:id="rId53"/>
    <p:sldId id="363" r:id="rId54"/>
    <p:sldId id="364" r:id="rId55"/>
    <p:sldId id="365" r:id="rId56"/>
    <p:sldId id="366" r:id="rId57"/>
    <p:sldId id="367" r:id="rId58"/>
    <p:sldId id="368" r:id="rId59"/>
    <p:sldId id="369" r:id="rId60"/>
    <p:sldId id="370" r:id="rId61"/>
    <p:sldId id="371" r:id="rId62"/>
    <p:sldId id="372" r:id="rId63"/>
    <p:sldId id="406" r:id="rId64"/>
    <p:sldId id="407" r:id="rId65"/>
    <p:sldId id="380" r:id="rId66"/>
    <p:sldId id="408" r:id="rId67"/>
    <p:sldId id="409" r:id="rId68"/>
    <p:sldId id="410" r:id="rId69"/>
    <p:sldId id="411" r:id="rId70"/>
    <p:sldId id="412" r:id="rId71"/>
    <p:sldId id="414" r:id="rId72"/>
    <p:sldId id="439" r:id="rId73"/>
    <p:sldId id="440" r:id="rId74"/>
    <p:sldId id="442" r:id="rId75"/>
    <p:sldId id="413" r:id="rId76"/>
    <p:sldId id="415" r:id="rId77"/>
    <p:sldId id="417" r:id="rId78"/>
    <p:sldId id="418" r:id="rId79"/>
    <p:sldId id="419" r:id="rId80"/>
    <p:sldId id="420" r:id="rId81"/>
    <p:sldId id="421" r:id="rId82"/>
    <p:sldId id="422" r:id="rId83"/>
    <p:sldId id="423" r:id="rId84"/>
    <p:sldId id="424" r:id="rId85"/>
    <p:sldId id="425" r:id="rId86"/>
    <p:sldId id="426" r:id="rId87"/>
    <p:sldId id="427" r:id="rId88"/>
    <p:sldId id="428" r:id="rId89"/>
    <p:sldId id="429" r:id="rId90"/>
    <p:sldId id="430" r:id="rId91"/>
    <p:sldId id="431" r:id="rId92"/>
    <p:sldId id="432" r:id="rId93"/>
    <p:sldId id="433" r:id="rId94"/>
    <p:sldId id="434" r:id="rId95"/>
    <p:sldId id="435" r:id="rId96"/>
    <p:sldId id="436" r:id="rId97"/>
    <p:sldId id="437" r:id="rId98"/>
    <p:sldId id="438" r:id="rId99"/>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5BD35DC-1DDF-4A99-99D2-2D901E7CFF96}">
          <p14:sldIdLst>
            <p14:sldId id="256"/>
            <p14:sldId id="382"/>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7"/>
            <p14:sldId id="358"/>
            <p14:sldId id="359"/>
            <p14:sldId id="360"/>
            <p14:sldId id="383"/>
            <p14:sldId id="385"/>
            <p14:sldId id="386"/>
            <p14:sldId id="387"/>
            <p14:sldId id="388"/>
            <p14:sldId id="389"/>
            <p14:sldId id="443"/>
            <p14:sldId id="390"/>
            <p14:sldId id="391"/>
            <p14:sldId id="392"/>
            <p14:sldId id="393"/>
            <p14:sldId id="394"/>
            <p14:sldId id="395"/>
            <p14:sldId id="396"/>
            <p14:sldId id="445"/>
            <p14:sldId id="448"/>
            <p14:sldId id="450"/>
            <p14:sldId id="399"/>
            <p14:sldId id="400"/>
            <p14:sldId id="401"/>
            <p14:sldId id="402"/>
            <p14:sldId id="444"/>
            <p14:sldId id="405"/>
            <p14:sldId id="362"/>
            <p14:sldId id="363"/>
            <p14:sldId id="364"/>
            <p14:sldId id="365"/>
            <p14:sldId id="366"/>
            <p14:sldId id="367"/>
            <p14:sldId id="368"/>
            <p14:sldId id="369"/>
            <p14:sldId id="370"/>
            <p14:sldId id="371"/>
            <p14:sldId id="372"/>
            <p14:sldId id="406"/>
            <p14:sldId id="407"/>
            <p14:sldId id="380"/>
            <p14:sldId id="408"/>
            <p14:sldId id="409"/>
            <p14:sldId id="410"/>
            <p14:sldId id="411"/>
            <p14:sldId id="412"/>
            <p14:sldId id="414"/>
            <p14:sldId id="439"/>
            <p14:sldId id="440"/>
            <p14:sldId id="442"/>
            <p14:sldId id="413"/>
            <p14:sldId id="415"/>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438"/>
          </p14:sldIdLst>
        </p14:section>
        <p14:section name="Untitled Section" id="{ACE3A143-1BAA-426F-B578-C755240696D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B934"/>
    <a:srgbClr val="A37A66"/>
    <a:srgbClr val="3333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5378" autoAdjust="0"/>
  </p:normalViewPr>
  <p:slideViewPr>
    <p:cSldViewPr>
      <p:cViewPr varScale="1">
        <p:scale>
          <a:sx n="45" d="100"/>
          <a:sy n="45" d="100"/>
        </p:scale>
        <p:origin x="204" y="4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7406"/>
    </p:cViewPr>
  </p:sorterViewPr>
  <p:notesViewPr>
    <p:cSldViewPr>
      <p:cViewPr>
        <p:scale>
          <a:sx n="80" d="100"/>
          <a:sy n="80" d="100"/>
        </p:scale>
        <p:origin x="4002" y="74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aradford\Desktop\PPT%20presentation%20for%20Beau\Data%20for%20Traffic%20Safety%20presenta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radford\Desktop\PPT%20presentation%20for%20Beau\Data%20for%20Traffic%20Safety%20presentati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Traffic fatality</a:t>
            </a:r>
            <a:r>
              <a:rPr lang="en-US" sz="2000" b="1" baseline="0" dirty="0"/>
              <a:t> rates per 10,000 licensed drivers</a:t>
            </a:r>
          </a:p>
          <a:p>
            <a:pPr>
              <a:defRPr/>
            </a:pPr>
            <a:r>
              <a:rPr lang="en-US" sz="1800" b="0" baseline="0" dirty="0"/>
              <a:t>2004-2016, fatality rates for Washington State, U.S., and Canada</a:t>
            </a:r>
            <a:endParaRPr lang="en-US" sz="1800" b="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5141992086014636E-2"/>
          <c:y val="0.2402745995423341"/>
          <c:w val="0.9115923564757451"/>
          <c:h val="0.67124993243121511"/>
        </c:manualLayout>
      </c:layout>
      <c:lineChart>
        <c:grouping val="standard"/>
        <c:varyColors val="0"/>
        <c:ser>
          <c:idx val="0"/>
          <c:order val="0"/>
          <c:tx>
            <c:v>Washington State</c:v>
          </c:tx>
          <c:spPr>
            <a:ln w="50800" cap="rnd">
              <a:solidFill>
                <a:schemeClr val="accent1"/>
              </a:solidFill>
              <a:round/>
            </a:ln>
            <a:effectLst/>
          </c:spPr>
          <c:marker>
            <c:symbol val="none"/>
          </c:marker>
          <c:cat>
            <c:numRef>
              <c:f>'Fatal Crash Rate Comparison'!$A$10:$A$22</c:f>
              <c:numCache>
                <c:formatCode>General</c:formatCod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numCache>
            </c:numRef>
          </c:cat>
          <c:val>
            <c:numRef>
              <c:f>'Fatal Crash Rate Comparison'!$D$10:$D$22</c:f>
              <c:numCache>
                <c:formatCode>0.00</c:formatCode>
                <c:ptCount val="13"/>
                <c:pt idx="0">
                  <c:v>1.2840104242624073</c:v>
                </c:pt>
                <c:pt idx="1">
                  <c:v>1.4144678484265845</c:v>
                </c:pt>
                <c:pt idx="2">
                  <c:v>1.3490559804951654</c:v>
                </c:pt>
                <c:pt idx="3">
                  <c:v>1.1955533789458235</c:v>
                </c:pt>
                <c:pt idx="4">
                  <c:v>1.0756510992493566</c:v>
                </c:pt>
                <c:pt idx="5">
                  <c:v>1.0020180888704506</c:v>
                </c:pt>
                <c:pt idx="6">
                  <c:v>0.92285827665445419</c:v>
                </c:pt>
                <c:pt idx="7">
                  <c:v>0.89900099999009908</c:v>
                </c:pt>
                <c:pt idx="8">
                  <c:v>0.86009613439807209</c:v>
                </c:pt>
                <c:pt idx="9">
                  <c:v>0.84406025506107052</c:v>
                </c:pt>
                <c:pt idx="10">
                  <c:v>0.8795819891308797</c:v>
                </c:pt>
                <c:pt idx="11">
                  <c:v>1.0274364695567404</c:v>
                </c:pt>
                <c:pt idx="12">
                  <c:v>0.98003645662617789</c:v>
                </c:pt>
              </c:numCache>
            </c:numRef>
          </c:val>
          <c:smooth val="0"/>
        </c:ser>
        <c:ser>
          <c:idx val="1"/>
          <c:order val="1"/>
          <c:tx>
            <c:v>United States</c:v>
          </c:tx>
          <c:spPr>
            <a:ln w="50800" cap="rnd">
              <a:solidFill>
                <a:schemeClr val="accent3"/>
              </a:solidFill>
              <a:round/>
            </a:ln>
            <a:effectLst/>
          </c:spPr>
          <c:marker>
            <c:symbol val="none"/>
          </c:marker>
          <c:cat>
            <c:numRef>
              <c:f>'Fatal Crash Rate Comparison'!$A$10:$A$22</c:f>
              <c:numCache>
                <c:formatCode>General</c:formatCod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numCache>
            </c:numRef>
          </c:cat>
          <c:val>
            <c:numRef>
              <c:f>'Fatal Crash Rate Comparison'!$G$10:$G$22</c:f>
              <c:numCache>
                <c:formatCode>#,##0.00</c:formatCode>
                <c:ptCount val="13"/>
                <c:pt idx="0">
                  <c:v>2.1537641599082904</c:v>
                </c:pt>
                <c:pt idx="1">
                  <c:v>2.1695446000728</c:v>
                </c:pt>
                <c:pt idx="2">
                  <c:v>2.1058133228144569</c:v>
                </c:pt>
                <c:pt idx="3">
                  <c:v>2.0053756646673988</c:v>
                </c:pt>
                <c:pt idx="4">
                  <c:v>1.7964103474925717</c:v>
                </c:pt>
                <c:pt idx="5">
                  <c:v>1.6164165291148662</c:v>
                </c:pt>
                <c:pt idx="6">
                  <c:v>1.5705209052185707</c:v>
                </c:pt>
                <c:pt idx="7">
                  <c:v>1.5329321533923304</c:v>
                </c:pt>
                <c:pt idx="8">
                  <c:v>1.5948823265585534</c:v>
                </c:pt>
                <c:pt idx="9">
                  <c:v>1.5503865007541477</c:v>
                </c:pt>
                <c:pt idx="10">
                  <c:v>1.5294359434261906</c:v>
                </c:pt>
                <c:pt idx="11">
                  <c:v>1.6271253278553217</c:v>
                </c:pt>
                <c:pt idx="12">
                  <c:v>1.6896243775709028</c:v>
                </c:pt>
              </c:numCache>
            </c:numRef>
          </c:val>
          <c:smooth val="0"/>
        </c:ser>
        <c:ser>
          <c:idx val="2"/>
          <c:order val="2"/>
          <c:tx>
            <c:v>Canada</c:v>
          </c:tx>
          <c:spPr>
            <a:ln w="50800" cap="rnd">
              <a:solidFill>
                <a:schemeClr val="accent5"/>
              </a:solidFill>
              <a:round/>
            </a:ln>
            <a:effectLst/>
          </c:spPr>
          <c:marker>
            <c:symbol val="none"/>
          </c:marker>
          <c:cat>
            <c:numRef>
              <c:f>'Fatal Crash Rate Comparison'!$A$10:$A$22</c:f>
              <c:numCache>
                <c:formatCode>General</c:formatCod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numCache>
            </c:numRef>
          </c:cat>
          <c:val>
            <c:numRef>
              <c:f>'Fatal Crash Rate Comparison'!$J$10:$J$22</c:f>
              <c:numCache>
                <c:formatCode>0.00</c:formatCode>
                <c:ptCount val="13"/>
                <c:pt idx="0">
                  <c:v>1.261938817884003</c:v>
                </c:pt>
                <c:pt idx="1">
                  <c:v>1.3210557505584173</c:v>
                </c:pt>
                <c:pt idx="2">
                  <c:v>1.2887153245354159</c:v>
                </c:pt>
                <c:pt idx="3">
                  <c:v>1.2178182783331859</c:v>
                </c:pt>
                <c:pt idx="4">
                  <c:v>1.0582448197806025</c:v>
                </c:pt>
                <c:pt idx="5">
                  <c:v>0.95525476334166726</c:v>
                </c:pt>
                <c:pt idx="6">
                  <c:v>0.95068178921880975</c:v>
                </c:pt>
                <c:pt idx="7">
                  <c:v>0.84889429734379596</c:v>
                </c:pt>
                <c:pt idx="8">
                  <c:v>0.85931999834347961</c:v>
                </c:pt>
                <c:pt idx="9">
                  <c:v>0.79212342671538771</c:v>
                </c:pt>
                <c:pt idx="10">
                  <c:v>0.74175162559203656</c:v>
                </c:pt>
                <c:pt idx="11">
                  <c:v>0.73596328097178798</c:v>
                </c:pt>
                <c:pt idx="12">
                  <c:v>0.74198592650508211</c:v>
                </c:pt>
              </c:numCache>
            </c:numRef>
          </c:val>
          <c:smooth val="0"/>
        </c:ser>
        <c:dLbls>
          <c:showLegendKey val="0"/>
          <c:showVal val="0"/>
          <c:showCatName val="0"/>
          <c:showSerName val="0"/>
          <c:showPercent val="0"/>
          <c:showBubbleSize val="0"/>
        </c:dLbls>
        <c:smooth val="0"/>
        <c:axId val="353927904"/>
        <c:axId val="353934960"/>
      </c:lineChart>
      <c:catAx>
        <c:axId val="35392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34960"/>
        <c:crosses val="autoZero"/>
        <c:auto val="1"/>
        <c:lblAlgn val="ctr"/>
        <c:lblOffset val="100"/>
        <c:noMultiLvlLbl val="0"/>
      </c:catAx>
      <c:valAx>
        <c:axId val="3539349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27904"/>
        <c:crosses val="autoZero"/>
        <c:crossBetween val="between"/>
      </c:valAx>
      <c:spPr>
        <a:noFill/>
        <a:ln>
          <a:noFill/>
        </a:ln>
        <a:effectLst/>
      </c:spPr>
    </c:plotArea>
    <c:legend>
      <c:legendPos val="t"/>
      <c:layout>
        <c:manualLayout>
          <c:xMode val="edge"/>
          <c:yMode val="edge"/>
          <c:x val="0.1431008216364259"/>
          <c:y val="0.16070135562951537"/>
          <c:w val="0.71998877857659094"/>
          <c:h val="6.435971819312059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Washington</a:t>
            </a:r>
            <a:r>
              <a:rPr lang="en-US" sz="2000" b="1" baseline="0" dirty="0"/>
              <a:t> Traffic Fatality Trends:</a:t>
            </a:r>
            <a:r>
              <a:rPr lang="en-US" baseline="0" dirty="0"/>
              <a:t/>
            </a:r>
            <a:br>
              <a:rPr lang="en-US" baseline="0" dirty="0"/>
            </a:br>
            <a:r>
              <a:rPr lang="en-US" sz="1800" baseline="0" dirty="0"/>
              <a:t>Traffic fatalities involving young drivers, </a:t>
            </a:r>
            <a:r>
              <a:rPr lang="en-US" sz="1800" baseline="0" dirty="0" smtClean="0"/>
              <a:t/>
            </a:r>
            <a:br>
              <a:rPr lang="en-US" sz="1800" baseline="0" dirty="0" smtClean="0"/>
            </a:br>
            <a:r>
              <a:rPr lang="en-US" sz="1800" baseline="0" dirty="0" smtClean="0"/>
              <a:t>impaired </a:t>
            </a:r>
            <a:r>
              <a:rPr lang="en-US" sz="1800" baseline="0" dirty="0"/>
              <a:t>drivers, </a:t>
            </a:r>
            <a:r>
              <a:rPr lang="en-US" sz="1800" baseline="0" dirty="0" smtClean="0"/>
              <a:t>speeding</a:t>
            </a:r>
            <a:r>
              <a:rPr lang="en-US" sz="1800" baseline="0" dirty="0"/>
              <a:t>, and distraction</a:t>
            </a:r>
            <a:endParaRPr lang="en-US" sz="1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3377179687812075E-2"/>
          <c:y val="0.38531980098390228"/>
          <c:w val="0.9492924797443798"/>
          <c:h val="0.53587282846028883"/>
        </c:manualLayout>
      </c:layout>
      <c:lineChart>
        <c:grouping val="standard"/>
        <c:varyColors val="0"/>
        <c:ser>
          <c:idx val="0"/>
          <c:order val="0"/>
          <c:tx>
            <c:v>Young Driver (16-25) involved</c:v>
          </c:tx>
          <c:spPr>
            <a:ln w="38100" cap="rnd">
              <a:solidFill>
                <a:schemeClr val="accent1"/>
              </a:solidFill>
              <a:round/>
            </a:ln>
            <a:effectLst/>
          </c:spPr>
          <c:marker>
            <c:symbol val="circle"/>
            <c:size val="8"/>
            <c:spPr>
              <a:solidFill>
                <a:schemeClr val="accent1"/>
              </a:solidFill>
              <a:ln w="9525">
                <a:solidFill>
                  <a:schemeClr val="accent1"/>
                </a:solidFill>
              </a:ln>
              <a:effectLst/>
            </c:spPr>
          </c:marker>
          <c:cat>
            <c:numRef>
              <c:f>'Fatality Data'!$A$2:$A$24</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'Fatality Data'!$I$2:$I$24</c:f>
              <c:numCache>
                <c:formatCode>General</c:formatCode>
                <c:ptCount val="16"/>
                <c:pt idx="0">
                  <c:v>257</c:v>
                </c:pt>
                <c:pt idx="1">
                  <c:v>271</c:v>
                </c:pt>
                <c:pt idx="2">
                  <c:v>226</c:v>
                </c:pt>
                <c:pt idx="3">
                  <c:v>234</c:v>
                </c:pt>
                <c:pt idx="4">
                  <c:v>254</c:v>
                </c:pt>
                <c:pt idx="5">
                  <c:v>250</c:v>
                </c:pt>
                <c:pt idx="6">
                  <c:v>223</c:v>
                </c:pt>
                <c:pt idx="7">
                  <c:v>181</c:v>
                </c:pt>
                <c:pt idx="8">
                  <c:v>177</c:v>
                </c:pt>
                <c:pt idx="9">
                  <c:v>164</c:v>
                </c:pt>
                <c:pt idx="10">
                  <c:v>146</c:v>
                </c:pt>
                <c:pt idx="11">
                  <c:v>126</c:v>
                </c:pt>
                <c:pt idx="12">
                  <c:v>150</c:v>
                </c:pt>
                <c:pt idx="13">
                  <c:v>147</c:v>
                </c:pt>
                <c:pt idx="14">
                  <c:v>177</c:v>
                </c:pt>
                <c:pt idx="15">
                  <c:v>165</c:v>
                </c:pt>
              </c:numCache>
            </c:numRef>
          </c:val>
          <c:smooth val="0"/>
        </c:ser>
        <c:ser>
          <c:idx val="1"/>
          <c:order val="1"/>
          <c:tx>
            <c:v>Speeding driver involved</c:v>
          </c:tx>
          <c:spPr>
            <a:ln w="38100" cap="rnd">
              <a:solidFill>
                <a:schemeClr val="accent2"/>
              </a:solidFill>
              <a:round/>
            </a:ln>
            <a:effectLst/>
          </c:spPr>
          <c:marker>
            <c:symbol val="circle"/>
            <c:size val="8"/>
            <c:spPr>
              <a:solidFill>
                <a:schemeClr val="accent2"/>
              </a:solidFill>
              <a:ln w="9525">
                <a:solidFill>
                  <a:schemeClr val="accent2"/>
                </a:solidFill>
              </a:ln>
              <a:effectLst/>
            </c:spPr>
          </c:marker>
          <c:cat>
            <c:numRef>
              <c:f>'Fatality Data'!$A$2:$A$24</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'Fatality Data'!$H$2:$H$24</c:f>
              <c:numCache>
                <c:formatCode>General</c:formatCode>
                <c:ptCount val="16"/>
                <c:pt idx="0">
                  <c:v>236</c:v>
                </c:pt>
                <c:pt idx="1">
                  <c:v>260</c:v>
                </c:pt>
                <c:pt idx="2">
                  <c:v>234</c:v>
                </c:pt>
                <c:pt idx="3">
                  <c:v>226</c:v>
                </c:pt>
                <c:pt idx="4">
                  <c:v>247</c:v>
                </c:pt>
                <c:pt idx="5">
                  <c:v>253</c:v>
                </c:pt>
                <c:pt idx="6">
                  <c:v>227</c:v>
                </c:pt>
                <c:pt idx="7">
                  <c:v>216</c:v>
                </c:pt>
                <c:pt idx="8">
                  <c:v>210</c:v>
                </c:pt>
                <c:pt idx="9">
                  <c:v>176</c:v>
                </c:pt>
                <c:pt idx="10">
                  <c:v>169</c:v>
                </c:pt>
                <c:pt idx="11">
                  <c:v>162</c:v>
                </c:pt>
                <c:pt idx="12">
                  <c:v>184</c:v>
                </c:pt>
                <c:pt idx="13">
                  <c:v>162</c:v>
                </c:pt>
                <c:pt idx="14">
                  <c:v>157</c:v>
                </c:pt>
                <c:pt idx="15">
                  <c:v>153</c:v>
                </c:pt>
              </c:numCache>
            </c:numRef>
          </c:val>
          <c:smooth val="0"/>
        </c:ser>
        <c:ser>
          <c:idx val="2"/>
          <c:order val="2"/>
          <c:tx>
            <c:v>Impaired driver involved</c:v>
          </c:tx>
          <c:spPr>
            <a:ln w="38100" cap="rnd">
              <a:solidFill>
                <a:schemeClr val="accent3"/>
              </a:solidFill>
              <a:round/>
            </a:ln>
            <a:effectLst/>
          </c:spPr>
          <c:marker>
            <c:symbol val="circle"/>
            <c:size val="8"/>
            <c:spPr>
              <a:solidFill>
                <a:schemeClr val="accent3"/>
              </a:solidFill>
              <a:ln w="9525">
                <a:solidFill>
                  <a:schemeClr val="accent3"/>
                </a:solidFill>
              </a:ln>
              <a:effectLst/>
            </c:spPr>
          </c:marker>
          <c:cat>
            <c:numRef>
              <c:f>'Fatality Data'!$A$2:$A$24</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'Fatality Data'!$C$2:$C$24</c:f>
              <c:numCache>
                <c:formatCode>General</c:formatCode>
                <c:ptCount val="16"/>
                <c:pt idx="0">
                  <c:v>280</c:v>
                </c:pt>
                <c:pt idx="1">
                  <c:v>319</c:v>
                </c:pt>
                <c:pt idx="2">
                  <c:v>294</c:v>
                </c:pt>
                <c:pt idx="3">
                  <c:v>277</c:v>
                </c:pt>
                <c:pt idx="4">
                  <c:v>303</c:v>
                </c:pt>
                <c:pt idx="5">
                  <c:v>315</c:v>
                </c:pt>
                <c:pt idx="6">
                  <c:v>283</c:v>
                </c:pt>
                <c:pt idx="7">
                  <c:v>254</c:v>
                </c:pt>
                <c:pt idx="8">
                  <c:v>266</c:v>
                </c:pt>
                <c:pt idx="9">
                  <c:v>244</c:v>
                </c:pt>
                <c:pt idx="10">
                  <c:v>214</c:v>
                </c:pt>
                <c:pt idx="11">
                  <c:v>215</c:v>
                </c:pt>
                <c:pt idx="12">
                  <c:v>229</c:v>
                </c:pt>
                <c:pt idx="13">
                  <c:v>229</c:v>
                </c:pt>
                <c:pt idx="14">
                  <c:v>258</c:v>
                </c:pt>
                <c:pt idx="15">
                  <c:v>277</c:v>
                </c:pt>
              </c:numCache>
            </c:numRef>
          </c:val>
          <c:smooth val="0"/>
        </c:ser>
        <c:ser>
          <c:idx val="3"/>
          <c:order val="3"/>
          <c:tx>
            <c:v>Distracted driver involved</c:v>
          </c:tx>
          <c:spPr>
            <a:ln w="38100" cap="rnd">
              <a:solidFill>
                <a:schemeClr val="accent4"/>
              </a:solidFill>
              <a:round/>
            </a:ln>
            <a:effectLst/>
          </c:spPr>
          <c:marker>
            <c:symbol val="circle"/>
            <c:size val="8"/>
            <c:spPr>
              <a:solidFill>
                <a:schemeClr val="accent4"/>
              </a:solidFill>
              <a:ln w="9525">
                <a:solidFill>
                  <a:schemeClr val="accent4"/>
                </a:solidFill>
              </a:ln>
              <a:effectLst/>
            </c:spPr>
          </c:marker>
          <c:cat>
            <c:numRef>
              <c:f>'Fatality Data'!$A$2:$A$24</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'Fatality Data'!$M$2:$M$24</c:f>
              <c:numCache>
                <c:formatCode>General</c:formatCode>
                <c:ptCount val="16"/>
                <c:pt idx="0">
                  <c:v>184</c:v>
                </c:pt>
                <c:pt idx="1">
                  <c:v>176</c:v>
                </c:pt>
                <c:pt idx="2">
                  <c:v>172</c:v>
                </c:pt>
                <c:pt idx="3">
                  <c:v>139</c:v>
                </c:pt>
                <c:pt idx="4">
                  <c:v>168</c:v>
                </c:pt>
                <c:pt idx="5">
                  <c:v>184</c:v>
                </c:pt>
                <c:pt idx="6">
                  <c:v>165</c:v>
                </c:pt>
                <c:pt idx="7">
                  <c:v>128</c:v>
                </c:pt>
                <c:pt idx="8">
                  <c:v>161</c:v>
                </c:pt>
                <c:pt idx="9">
                  <c:v>134</c:v>
                </c:pt>
                <c:pt idx="10">
                  <c:v>131</c:v>
                </c:pt>
                <c:pt idx="11">
                  <c:v>121</c:v>
                </c:pt>
                <c:pt idx="12">
                  <c:v>120</c:v>
                </c:pt>
                <c:pt idx="13">
                  <c:v>130</c:v>
                </c:pt>
                <c:pt idx="14">
                  <c:v>171</c:v>
                </c:pt>
                <c:pt idx="15">
                  <c:v>155</c:v>
                </c:pt>
              </c:numCache>
            </c:numRef>
          </c:val>
          <c:smooth val="0"/>
        </c:ser>
        <c:dLbls>
          <c:showLegendKey val="0"/>
          <c:showVal val="0"/>
          <c:showCatName val="0"/>
          <c:showSerName val="0"/>
          <c:showPercent val="0"/>
          <c:showBubbleSize val="0"/>
        </c:dLbls>
        <c:marker val="1"/>
        <c:smooth val="0"/>
        <c:axId val="9517256"/>
        <c:axId val="9514904"/>
      </c:lineChart>
      <c:catAx>
        <c:axId val="9517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514904"/>
        <c:crosses val="autoZero"/>
        <c:auto val="1"/>
        <c:lblAlgn val="ctr"/>
        <c:lblOffset val="100"/>
        <c:noMultiLvlLbl val="0"/>
      </c:catAx>
      <c:valAx>
        <c:axId val="9514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517256"/>
        <c:crosses val="autoZero"/>
        <c:crossBetween val="between"/>
      </c:valAx>
      <c:spPr>
        <a:noFill/>
        <a:ln>
          <a:noFill/>
        </a:ln>
        <a:effectLst/>
      </c:spPr>
    </c:plotArea>
    <c:legend>
      <c:legendPos val="t"/>
      <c:layout>
        <c:manualLayout>
          <c:xMode val="edge"/>
          <c:yMode val="edge"/>
          <c:x val="1.7547000895255148E-2"/>
          <c:y val="0.22501469647350128"/>
          <c:w val="0.96602506714413605"/>
          <c:h val="0.1249762844753863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64560729121458"/>
          <c:y val="0.20290282029138071"/>
          <c:w val="0.88376824359219253"/>
          <c:h val="0.62931845939219888"/>
        </c:manualLayout>
      </c:layout>
      <c:lineChart>
        <c:grouping val="standard"/>
        <c:varyColors val="0"/>
        <c:ser>
          <c:idx val="0"/>
          <c:order val="0"/>
          <c:tx>
            <c:v>Injury crash involvements per 10,000 licensed drivers</c:v>
          </c:tx>
          <c:spPr>
            <a:ln w="38100" cap="rnd">
              <a:solidFill>
                <a:schemeClr val="accent5">
                  <a:lumMod val="60000"/>
                  <a:lumOff val="40000"/>
                </a:schemeClr>
              </a:solidFill>
              <a:round/>
            </a:ln>
            <a:effectLst/>
          </c:spPr>
          <c:marker>
            <c:symbol val="circle"/>
            <c:size val="8"/>
            <c:spPr>
              <a:solidFill>
                <a:schemeClr val="accent5">
                  <a:lumMod val="60000"/>
                  <a:lumOff val="40000"/>
                </a:schemeClr>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'Crash rates by age'!$A$36:$A$45</c:f>
              <c:strCache>
                <c:ptCount val="10"/>
                <c:pt idx="0">
                  <c:v>16-17</c:v>
                </c:pt>
                <c:pt idx="1">
                  <c:v>18-20</c:v>
                </c:pt>
                <c:pt idx="2">
                  <c:v>21-25</c:v>
                </c:pt>
                <c:pt idx="3">
                  <c:v>26-29</c:v>
                </c:pt>
                <c:pt idx="4">
                  <c:v>30-39</c:v>
                </c:pt>
                <c:pt idx="5">
                  <c:v>40-49</c:v>
                </c:pt>
                <c:pt idx="6">
                  <c:v>50-59</c:v>
                </c:pt>
                <c:pt idx="7">
                  <c:v>60-69</c:v>
                </c:pt>
                <c:pt idx="8">
                  <c:v>70-79</c:v>
                </c:pt>
                <c:pt idx="9">
                  <c:v>80+</c:v>
                </c:pt>
              </c:strCache>
            </c:strRef>
          </c:cat>
          <c:val>
            <c:numRef>
              <c:f>'Crash rates by age'!$G$36:$G$45</c:f>
              <c:numCache>
                <c:formatCode>#,##0.0</c:formatCode>
                <c:ptCount val="10"/>
                <c:pt idx="0">
                  <c:v>290.68334297901532</c:v>
                </c:pt>
                <c:pt idx="1">
                  <c:v>240.95732478712728</c:v>
                </c:pt>
                <c:pt idx="2">
                  <c:v>182.88508469532562</c:v>
                </c:pt>
                <c:pt idx="3">
                  <c:v>145.10796079031169</c:v>
                </c:pt>
                <c:pt idx="4">
                  <c:v>123.51686742427597</c:v>
                </c:pt>
                <c:pt idx="5">
                  <c:v>114.29030064312566</c:v>
                </c:pt>
                <c:pt idx="6">
                  <c:v>102.2813122975805</c:v>
                </c:pt>
                <c:pt idx="7">
                  <c:v>81.510834405391535</c:v>
                </c:pt>
                <c:pt idx="8">
                  <c:v>69.322103666852726</c:v>
                </c:pt>
                <c:pt idx="9">
                  <c:v>69.359932506588819</c:v>
                </c:pt>
              </c:numCache>
            </c:numRef>
          </c:val>
          <c:smooth val="0"/>
        </c:ser>
        <c:dLbls>
          <c:showLegendKey val="0"/>
          <c:showVal val="0"/>
          <c:showCatName val="0"/>
          <c:showSerName val="0"/>
          <c:showPercent val="0"/>
          <c:showBubbleSize val="0"/>
        </c:dLbls>
        <c:marker val="1"/>
        <c:smooth val="0"/>
        <c:axId val="358692344"/>
        <c:axId val="358690384"/>
      </c:lineChart>
      <c:catAx>
        <c:axId val="358692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8690384"/>
        <c:crosses val="autoZero"/>
        <c:auto val="1"/>
        <c:lblAlgn val="ctr"/>
        <c:lblOffset val="100"/>
        <c:noMultiLvlLbl val="0"/>
      </c:catAx>
      <c:valAx>
        <c:axId val="358690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8692344"/>
        <c:crosses val="autoZero"/>
        <c:crossBetween val="between"/>
      </c:valAx>
      <c:spPr>
        <a:noFill/>
        <a:ln>
          <a:noFill/>
        </a:ln>
        <a:effectLst/>
      </c:spPr>
    </c:plotArea>
    <c:legend>
      <c:legendPos val="t"/>
      <c:layout>
        <c:manualLayout>
          <c:xMode val="edge"/>
          <c:yMode val="edge"/>
          <c:x val="3.566488244087599E-2"/>
          <c:y val="3.1989772401878183E-2"/>
          <c:w val="0.93422544622867021"/>
          <c:h val="0.1493259713116220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444783379644416E-2"/>
          <c:y val="0.20263607049961929"/>
          <c:w val="0.88131378760527368"/>
          <c:h val="0.63168829111498348"/>
        </c:manualLayout>
      </c:layout>
      <c:lineChart>
        <c:grouping val="standard"/>
        <c:varyColors val="0"/>
        <c:ser>
          <c:idx val="0"/>
          <c:order val="0"/>
          <c:tx>
            <c:v>Fatal crash involvements per 10,000 licensed driver</c:v>
          </c:tx>
          <c:spPr>
            <a:ln w="41275" cap="rnd">
              <a:solidFill>
                <a:schemeClr val="accent5"/>
              </a:solidFill>
              <a:round/>
            </a:ln>
            <a:effectLst/>
          </c:spPr>
          <c:marker>
            <c:symbol val="circle"/>
            <c:size val="8"/>
            <c:spPr>
              <a:solidFill>
                <a:schemeClr val="accent5"/>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'Crash rates by age'!$A$36:$A$45</c:f>
              <c:strCache>
                <c:ptCount val="10"/>
                <c:pt idx="0">
                  <c:v>16-17</c:v>
                </c:pt>
                <c:pt idx="1">
                  <c:v>18-20</c:v>
                </c:pt>
                <c:pt idx="2">
                  <c:v>21-25</c:v>
                </c:pt>
                <c:pt idx="3">
                  <c:v>26-29</c:v>
                </c:pt>
                <c:pt idx="4">
                  <c:v>30-39</c:v>
                </c:pt>
                <c:pt idx="5">
                  <c:v>40-49</c:v>
                </c:pt>
                <c:pt idx="6">
                  <c:v>50-59</c:v>
                </c:pt>
                <c:pt idx="7">
                  <c:v>60-69</c:v>
                </c:pt>
                <c:pt idx="8">
                  <c:v>70-79</c:v>
                </c:pt>
                <c:pt idx="9">
                  <c:v>80+</c:v>
                </c:pt>
              </c:strCache>
            </c:strRef>
          </c:cat>
          <c:val>
            <c:numRef>
              <c:f>'Crash rates by age'!$J$36:$J$45</c:f>
              <c:numCache>
                <c:formatCode>#,##0.0</c:formatCode>
                <c:ptCount val="10"/>
                <c:pt idx="0">
                  <c:v>1.7147879021713504</c:v>
                </c:pt>
                <c:pt idx="1">
                  <c:v>2.0423393400049754</c:v>
                </c:pt>
                <c:pt idx="2">
                  <c:v>1.8564960053869848</c:v>
                </c:pt>
                <c:pt idx="3">
                  <c:v>1.219522729617075</c:v>
                </c:pt>
                <c:pt idx="4">
                  <c:v>1.1435814878317292</c:v>
                </c:pt>
                <c:pt idx="5">
                  <c:v>1.0421017747230554</c:v>
                </c:pt>
                <c:pt idx="6">
                  <c:v>1.0891727606723687</c:v>
                </c:pt>
                <c:pt idx="7">
                  <c:v>0.98205824584809076</c:v>
                </c:pt>
                <c:pt idx="8">
                  <c:v>0.93678518468719907</c:v>
                </c:pt>
                <c:pt idx="9">
                  <c:v>1.2941214532983922</c:v>
                </c:pt>
              </c:numCache>
            </c:numRef>
          </c:val>
          <c:smooth val="0"/>
        </c:ser>
        <c:dLbls>
          <c:showLegendKey val="0"/>
          <c:showVal val="0"/>
          <c:showCatName val="0"/>
          <c:showSerName val="0"/>
          <c:showPercent val="0"/>
          <c:showBubbleSize val="0"/>
        </c:dLbls>
        <c:marker val="1"/>
        <c:smooth val="0"/>
        <c:axId val="358694304"/>
        <c:axId val="358690776"/>
      </c:lineChart>
      <c:catAx>
        <c:axId val="35869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8690776"/>
        <c:crosses val="autoZero"/>
        <c:auto val="1"/>
        <c:lblAlgn val="ctr"/>
        <c:lblOffset val="100"/>
        <c:noMultiLvlLbl val="0"/>
      </c:catAx>
      <c:valAx>
        <c:axId val="3586907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8694304"/>
        <c:crosses val="autoZero"/>
        <c:crossBetween val="between"/>
      </c:valAx>
      <c:spPr>
        <a:noFill/>
        <a:ln>
          <a:noFill/>
        </a:ln>
        <a:effectLst/>
      </c:spPr>
    </c:plotArea>
    <c:legend>
      <c:legendPos val="t"/>
      <c:layout>
        <c:manualLayout>
          <c:xMode val="edge"/>
          <c:yMode val="edge"/>
          <c:x val="3.6124679842112054E-2"/>
          <c:y val="2.6581974459473964E-2"/>
          <c:w val="0.93935071640635082"/>
          <c:h val="0.1525709160964591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sz="1800" b="1" dirty="0"/>
              <a:t>Novice Driver Fatal Collision Involvement </a:t>
            </a:r>
            <a:r>
              <a:rPr lang="en-US" sz="1800" b="1" dirty="0" smtClean="0"/>
              <a:t/>
            </a:r>
            <a:br>
              <a:rPr lang="en-US" sz="1800" b="1" dirty="0" smtClean="0"/>
            </a:br>
            <a:r>
              <a:rPr lang="en-US" sz="1800" b="1" dirty="0" smtClean="0"/>
              <a:t>Rate </a:t>
            </a:r>
            <a:r>
              <a:rPr lang="en-US" sz="1800" b="1" dirty="0"/>
              <a:t>per </a:t>
            </a:r>
            <a:r>
              <a:rPr lang="en-US" sz="1800" b="1" dirty="0" smtClean="0"/>
              <a:t>1,000,</a:t>
            </a:r>
            <a:r>
              <a:rPr lang="en-US" sz="1800" b="1" baseline="0" dirty="0" smtClean="0"/>
              <a:t> by age</a:t>
            </a:r>
            <a:endParaRPr lang="en-US" sz="1800" b="1" dirty="0"/>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Sheet1!$V$86</c:f>
              <c:strCache>
                <c:ptCount val="1"/>
                <c:pt idx="0">
                  <c:v>No Driver Training</c:v>
                </c:pt>
              </c:strCache>
            </c:strRef>
          </c:tx>
          <c:spPr>
            <a:solidFill>
              <a:schemeClr val="accent2"/>
            </a:solidFill>
            <a:ln>
              <a:no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Sheet1!$U$87:$U$90</c:f>
              <c:numCache>
                <c:formatCode>#,##0</c:formatCode>
                <c:ptCount val="4"/>
                <c:pt idx="0">
                  <c:v>16</c:v>
                </c:pt>
                <c:pt idx="1">
                  <c:v>17</c:v>
                </c:pt>
                <c:pt idx="2">
                  <c:v>18</c:v>
                </c:pt>
                <c:pt idx="3">
                  <c:v>19</c:v>
                </c:pt>
              </c:numCache>
            </c:numRef>
          </c:cat>
          <c:val>
            <c:numRef>
              <c:f>Sheet1!$V$87:$V$90</c:f>
              <c:numCache>
                <c:formatCode>General</c:formatCode>
                <c:ptCount val="4"/>
                <c:pt idx="0">
                  <c:v>0</c:v>
                </c:pt>
                <c:pt idx="1">
                  <c:v>0</c:v>
                </c:pt>
                <c:pt idx="2" formatCode="#,##0.00">
                  <c:v>0.64420018520755318</c:v>
                </c:pt>
                <c:pt idx="3" formatCode="#,##0.00">
                  <c:v>0.55813953488372092</c:v>
                </c:pt>
              </c:numCache>
            </c:numRef>
          </c:val>
        </c:ser>
        <c:ser>
          <c:idx val="1"/>
          <c:order val="1"/>
          <c:tx>
            <c:strRef>
              <c:f>Sheet1!$W$86</c:f>
              <c:strCache>
                <c:ptCount val="1"/>
                <c:pt idx="0">
                  <c:v>With Driver Training</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Sheet1!$U$87:$U$90</c:f>
              <c:numCache>
                <c:formatCode>#,##0</c:formatCode>
                <c:ptCount val="4"/>
                <c:pt idx="0">
                  <c:v>16</c:v>
                </c:pt>
                <c:pt idx="1">
                  <c:v>17</c:v>
                </c:pt>
                <c:pt idx="2">
                  <c:v>18</c:v>
                </c:pt>
                <c:pt idx="3">
                  <c:v>19</c:v>
                </c:pt>
              </c:numCache>
            </c:numRef>
          </c:cat>
          <c:val>
            <c:numRef>
              <c:f>Sheet1!$W$87:$W$90</c:f>
              <c:numCache>
                <c:formatCode>0.00</c:formatCode>
                <c:ptCount val="4"/>
                <c:pt idx="0">
                  <c:v>0.32795487340941887</c:v>
                </c:pt>
                <c:pt idx="1">
                  <c:v>0.51025366896685787</c:v>
                </c:pt>
                <c:pt idx="2">
                  <c:v>0.2847583113832135</c:v>
                </c:pt>
                <c:pt idx="3">
                  <c:v>0.32562683165092804</c:v>
                </c:pt>
              </c:numCache>
            </c:numRef>
          </c:val>
        </c:ser>
        <c:dLbls>
          <c:showLegendKey val="0"/>
          <c:showVal val="0"/>
          <c:showCatName val="0"/>
          <c:showSerName val="0"/>
          <c:showPercent val="0"/>
          <c:showBubbleSize val="0"/>
        </c:dLbls>
        <c:gapWidth val="219"/>
        <c:overlap val="-27"/>
        <c:axId val="358688424"/>
        <c:axId val="358692736"/>
      </c:barChart>
      <c:catAx>
        <c:axId val="35868842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8692736"/>
        <c:crosses val="autoZero"/>
        <c:auto val="1"/>
        <c:lblAlgn val="ctr"/>
        <c:lblOffset val="100"/>
        <c:noMultiLvlLbl val="0"/>
      </c:catAx>
      <c:valAx>
        <c:axId val="358692736"/>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8688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smtClean="0"/>
              <a:t>Young Drivers (16-25</a:t>
            </a:r>
            <a:r>
              <a:rPr lang="en-US" sz="1800" b="1" baseline="0" dirty="0" smtClean="0"/>
              <a:t> years old) </a:t>
            </a:r>
            <a:br>
              <a:rPr lang="en-US" sz="1800" b="1" baseline="0" dirty="0" smtClean="0"/>
            </a:br>
            <a:r>
              <a:rPr lang="en-US" sz="1800" b="1" baseline="0" dirty="0" smtClean="0"/>
              <a:t>At </a:t>
            </a:r>
            <a:r>
              <a:rPr lang="en-US" sz="1800" b="1" dirty="0" smtClean="0"/>
              <a:t>Fault in </a:t>
            </a:r>
            <a:r>
              <a:rPr lang="en-US" sz="1800" b="1" dirty="0"/>
              <a:t>Fatal </a:t>
            </a:r>
            <a:r>
              <a:rPr lang="en-US" sz="1800" b="1" dirty="0" smtClean="0"/>
              <a:t>Collisions</a:t>
            </a:r>
            <a:endParaRPr lang="en-US" sz="1800" b="1" dirty="0"/>
          </a:p>
        </c:rich>
      </c:tx>
      <c:layout>
        <c:manualLayout>
          <c:xMode val="edge"/>
          <c:yMode val="edge"/>
          <c:x val="0.10848765432098766"/>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139907507543186"/>
          <c:y val="0.10074954358230877"/>
          <c:w val="0.47678647241037719"/>
          <c:h val="0.87548385354746627"/>
        </c:manualLayout>
      </c:layout>
      <c:pieChart>
        <c:varyColors val="1"/>
        <c:ser>
          <c:idx val="0"/>
          <c:order val="0"/>
          <c:tx>
            <c:strRef>
              <c:f>fatals!$D$370</c:f>
              <c:strCache>
                <c:ptCount val="1"/>
                <c:pt idx="0">
                  <c:v>2018 Young Drivers Fault in Fatal Collision</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0"/>
              <c:layout>
                <c:manualLayout>
                  <c:x val="-0.1569636434334597"/>
                  <c:y val="0.2364350572326377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Lst>
            </c:dLbl>
            <c:dLbl>
              <c:idx val="1"/>
              <c:layout>
                <c:manualLayout>
                  <c:x val="0.18490338143150742"/>
                  <c:y val="-0.20398535720615965"/>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263888864623354"/>
                      <c:h val="0.27501354749831775"/>
                    </c:manualLayout>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fatals!$A$371:$A$372</c:f>
              <c:strCache>
                <c:ptCount val="2"/>
                <c:pt idx="0">
                  <c:v>Not at Fault</c:v>
                </c:pt>
                <c:pt idx="1">
                  <c:v>At Fault</c:v>
                </c:pt>
              </c:strCache>
            </c:strRef>
          </c:cat>
          <c:val>
            <c:numRef>
              <c:f>fatals!$D$371:$D$372</c:f>
              <c:numCache>
                <c:formatCode>0%</c:formatCode>
                <c:ptCount val="2"/>
                <c:pt idx="0">
                  <c:v>0.24539877300613497</c:v>
                </c:pt>
                <c:pt idx="1">
                  <c:v>0.74846625766871167</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045463669143707E-2"/>
          <c:y val="0.11394829638657218"/>
          <c:w val="0.94207805483848206"/>
          <c:h val="0.7445045527986025"/>
        </c:manualLayout>
      </c:layout>
      <c:barChart>
        <c:barDir val="col"/>
        <c:grouping val="clustered"/>
        <c:varyColors val="0"/>
        <c:ser>
          <c:idx val="0"/>
          <c:order val="0"/>
          <c:tx>
            <c:strRef>
              <c:f>'[Chart in Microsoft PowerPoint]Sheet1'!$Z$86</c:f>
              <c:strCache>
                <c:ptCount val="1"/>
                <c:pt idx="0">
                  <c:v>No DTS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 in Microsoft PowerPoint]Sheet1'!$Y$87:$Y$88</c:f>
              <c:numCache>
                <c:formatCode>#,##0</c:formatCode>
                <c:ptCount val="2"/>
                <c:pt idx="0">
                  <c:v>18</c:v>
                </c:pt>
                <c:pt idx="1">
                  <c:v>19</c:v>
                </c:pt>
              </c:numCache>
            </c:numRef>
          </c:cat>
          <c:val>
            <c:numRef>
              <c:f>'[Chart in Microsoft PowerPoint]Sheet1'!$Z$87:$Z$88</c:f>
              <c:numCache>
                <c:formatCode>#,##0</c:formatCode>
                <c:ptCount val="2"/>
                <c:pt idx="0">
                  <c:v>32</c:v>
                </c:pt>
                <c:pt idx="1">
                  <c:v>18</c:v>
                </c:pt>
              </c:numCache>
            </c:numRef>
          </c:val>
        </c:ser>
        <c:ser>
          <c:idx val="1"/>
          <c:order val="1"/>
          <c:tx>
            <c:strRef>
              <c:f>'[Chart in Microsoft PowerPoint]Sheet1'!$AA$86</c:f>
              <c:strCache>
                <c:ptCount val="1"/>
                <c:pt idx="0">
                  <c:v>DTS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 in Microsoft PowerPoint]Sheet1'!$Y$87:$Y$88</c:f>
              <c:numCache>
                <c:formatCode>#,##0</c:formatCode>
                <c:ptCount val="2"/>
                <c:pt idx="0">
                  <c:v>18</c:v>
                </c:pt>
                <c:pt idx="1">
                  <c:v>19</c:v>
                </c:pt>
              </c:numCache>
            </c:numRef>
          </c:cat>
          <c:val>
            <c:numRef>
              <c:f>'[Chart in Microsoft PowerPoint]Sheet1'!$AA$87:$AA$88</c:f>
              <c:numCache>
                <c:formatCode>#,##0</c:formatCode>
                <c:ptCount val="2"/>
                <c:pt idx="0">
                  <c:v>4</c:v>
                </c:pt>
                <c:pt idx="1">
                  <c:v>1</c:v>
                </c:pt>
              </c:numCache>
            </c:numRef>
          </c:val>
        </c:ser>
        <c:dLbls>
          <c:dLblPos val="outEnd"/>
          <c:showLegendKey val="0"/>
          <c:showVal val="1"/>
          <c:showCatName val="0"/>
          <c:showSerName val="0"/>
          <c:showPercent val="0"/>
          <c:showBubbleSize val="0"/>
        </c:dLbls>
        <c:gapWidth val="219"/>
        <c:overlap val="-27"/>
        <c:axId val="358693520"/>
        <c:axId val="358691168"/>
      </c:barChart>
      <c:catAx>
        <c:axId val="35869352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8691168"/>
        <c:crosses val="autoZero"/>
        <c:auto val="1"/>
        <c:lblAlgn val="ctr"/>
        <c:lblOffset val="100"/>
        <c:noMultiLvlLbl val="0"/>
      </c:catAx>
      <c:valAx>
        <c:axId val="358691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8693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072738928895744E-2"/>
          <c:y val="0.23442111402741325"/>
          <c:w val="0.89726270858883594"/>
          <c:h val="0.59804753572470104"/>
        </c:manualLayout>
      </c:layout>
      <c:barChart>
        <c:barDir val="col"/>
        <c:grouping val="clustered"/>
        <c:varyColors val="1"/>
        <c:ser>
          <c:idx val="0"/>
          <c:order val="0"/>
          <c:tx>
            <c:strRef>
              <c:f>Sheet2!$F$6</c:f>
              <c:strCache>
                <c:ptCount val="1"/>
                <c:pt idx="0">
                  <c:v>Top Three Contributing Circumstance in YD Fatal Crashes</c:v>
                </c:pt>
              </c:strCache>
            </c:strRef>
          </c:tx>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Sheet2!$G$5:$I$5</c:f>
              <c:strCache>
                <c:ptCount val="3"/>
                <c:pt idx="0">
                  <c:v>Speeding</c:v>
                </c:pt>
                <c:pt idx="1">
                  <c:v>Impaired</c:v>
                </c:pt>
                <c:pt idx="2">
                  <c:v>Distraction/Inattention</c:v>
                </c:pt>
              </c:strCache>
            </c:strRef>
          </c:cat>
          <c:val>
            <c:numRef>
              <c:f>Sheet2!$G$6:$I$6</c:f>
              <c:numCache>
                <c:formatCode>0.0%</c:formatCode>
                <c:ptCount val="3"/>
                <c:pt idx="0">
                  <c:v>0.38036809815950923</c:v>
                </c:pt>
                <c:pt idx="1">
                  <c:v>0.25766871165644173</c:v>
                </c:pt>
                <c:pt idx="2">
                  <c:v>0.22085889570552147</c:v>
                </c:pt>
              </c:numCache>
            </c:numRef>
          </c:val>
        </c:ser>
        <c:dLbls>
          <c:showLegendKey val="0"/>
          <c:showVal val="0"/>
          <c:showCatName val="0"/>
          <c:showSerName val="0"/>
          <c:showPercent val="0"/>
          <c:showBubbleSize val="0"/>
        </c:dLbls>
        <c:gapWidth val="219"/>
        <c:overlap val="-27"/>
        <c:axId val="358693912"/>
        <c:axId val="358687248"/>
      </c:barChart>
      <c:catAx>
        <c:axId val="358693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8687248"/>
        <c:crosses val="autoZero"/>
        <c:auto val="1"/>
        <c:lblAlgn val="ctr"/>
        <c:lblOffset val="100"/>
        <c:noMultiLvlLbl val="0"/>
      </c:catAx>
      <c:valAx>
        <c:axId val="358687248"/>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8693912"/>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57111F-0641-4547-8330-3B2738BD2ACA}" type="doc">
      <dgm:prSet loTypeId="urn:microsoft.com/office/officeart/2005/8/layout/process1" loCatId="process" qsTypeId="urn:microsoft.com/office/officeart/2005/8/quickstyle/simple1" qsCatId="simple" csTypeId="urn:microsoft.com/office/officeart/2005/8/colors/accent1_2" csCatId="accent1" phldr="1"/>
      <dgm:spPr/>
    </dgm:pt>
    <dgm:pt modelId="{6CEA660F-D428-42A2-8EBF-07B572454005}">
      <dgm:prSet phldrT="[Text]" custT="1"/>
      <dgm:spPr/>
      <dgm:t>
        <a:bodyPr/>
        <a:lstStyle/>
        <a:p>
          <a:r>
            <a:rPr lang="en-US" sz="2800" dirty="0" smtClean="0"/>
            <a:t>Learner Stage (instruction permit)</a:t>
          </a:r>
          <a:endParaRPr lang="en-US" sz="2800" dirty="0"/>
        </a:p>
      </dgm:t>
    </dgm:pt>
    <dgm:pt modelId="{681643EC-E0BC-4C93-AA25-1C225B206B85}" type="parTrans" cxnId="{4AF045AD-ACA7-4464-B66C-236BC1CA9521}">
      <dgm:prSet/>
      <dgm:spPr/>
      <dgm:t>
        <a:bodyPr/>
        <a:lstStyle/>
        <a:p>
          <a:endParaRPr lang="en-US"/>
        </a:p>
      </dgm:t>
    </dgm:pt>
    <dgm:pt modelId="{A6931801-1EFF-45D6-B59C-B97C9B78F1A8}" type="sibTrans" cxnId="{4AF045AD-ACA7-4464-B66C-236BC1CA9521}">
      <dgm:prSet/>
      <dgm:spPr/>
      <dgm:t>
        <a:bodyPr/>
        <a:lstStyle/>
        <a:p>
          <a:endParaRPr lang="en-US" dirty="0"/>
        </a:p>
      </dgm:t>
    </dgm:pt>
    <dgm:pt modelId="{1E30D650-48A2-4E27-AAAB-60F1056D00CE}">
      <dgm:prSet phldrT="[Text]"/>
      <dgm:spPr/>
      <dgm:t>
        <a:bodyPr/>
        <a:lstStyle/>
        <a:p>
          <a:r>
            <a:rPr lang="en-US" dirty="0" smtClean="0"/>
            <a:t>Intermediate License Stage</a:t>
          </a:r>
          <a:endParaRPr lang="en-US" dirty="0"/>
        </a:p>
      </dgm:t>
    </dgm:pt>
    <dgm:pt modelId="{61AF2292-6EA4-4DF4-B8D6-4769005B79BE}" type="parTrans" cxnId="{24127F69-04DC-4F01-8503-E4484E4AFDDD}">
      <dgm:prSet/>
      <dgm:spPr/>
      <dgm:t>
        <a:bodyPr/>
        <a:lstStyle/>
        <a:p>
          <a:endParaRPr lang="en-US"/>
        </a:p>
      </dgm:t>
    </dgm:pt>
    <dgm:pt modelId="{18E35A90-90AF-4E0C-9977-AA44E0AFD100}" type="sibTrans" cxnId="{24127F69-04DC-4F01-8503-E4484E4AFDDD}">
      <dgm:prSet/>
      <dgm:spPr/>
      <dgm:t>
        <a:bodyPr/>
        <a:lstStyle/>
        <a:p>
          <a:endParaRPr lang="en-US" dirty="0"/>
        </a:p>
      </dgm:t>
    </dgm:pt>
    <dgm:pt modelId="{768D0E7C-C241-4E7D-A7B6-36BD861ADBC2}">
      <dgm:prSet phldrT="[Text]"/>
      <dgm:spPr/>
      <dgm:t>
        <a:bodyPr/>
        <a:lstStyle/>
        <a:p>
          <a:r>
            <a:rPr lang="en-US" dirty="0" smtClean="0"/>
            <a:t>Graduate to Full License</a:t>
          </a:r>
          <a:endParaRPr lang="en-US" dirty="0"/>
        </a:p>
      </dgm:t>
    </dgm:pt>
    <dgm:pt modelId="{181D3F30-AC59-4B96-8F4A-65B8E32D3374}" type="parTrans" cxnId="{DB114203-87B3-46D3-8646-4C489763F5F9}">
      <dgm:prSet/>
      <dgm:spPr/>
      <dgm:t>
        <a:bodyPr/>
        <a:lstStyle/>
        <a:p>
          <a:endParaRPr lang="en-US"/>
        </a:p>
      </dgm:t>
    </dgm:pt>
    <dgm:pt modelId="{21BA6E52-7EF8-4B02-9813-E1EBB1FEE9F7}" type="sibTrans" cxnId="{DB114203-87B3-46D3-8646-4C489763F5F9}">
      <dgm:prSet/>
      <dgm:spPr/>
      <dgm:t>
        <a:bodyPr/>
        <a:lstStyle/>
        <a:p>
          <a:endParaRPr lang="en-US"/>
        </a:p>
      </dgm:t>
    </dgm:pt>
    <dgm:pt modelId="{1E4470C7-9C02-44C8-BCD4-500FA805337A}" type="pres">
      <dgm:prSet presAssocID="{7657111F-0641-4547-8330-3B2738BD2ACA}" presName="Name0" presStyleCnt="0">
        <dgm:presLayoutVars>
          <dgm:dir/>
          <dgm:resizeHandles val="exact"/>
        </dgm:presLayoutVars>
      </dgm:prSet>
      <dgm:spPr/>
    </dgm:pt>
    <dgm:pt modelId="{DCB5205C-CEE5-4ADA-BC72-AD74F7447BFE}" type="pres">
      <dgm:prSet presAssocID="{6CEA660F-D428-42A2-8EBF-07B572454005}" presName="node" presStyleLbl="node1" presStyleIdx="0" presStyleCnt="3" custScaleY="174610">
        <dgm:presLayoutVars>
          <dgm:bulletEnabled val="1"/>
        </dgm:presLayoutVars>
      </dgm:prSet>
      <dgm:spPr/>
      <dgm:t>
        <a:bodyPr/>
        <a:lstStyle/>
        <a:p>
          <a:endParaRPr lang="en-US"/>
        </a:p>
      </dgm:t>
    </dgm:pt>
    <dgm:pt modelId="{AA4D1D5A-4FE2-496C-891F-8214D93BDA7D}" type="pres">
      <dgm:prSet presAssocID="{A6931801-1EFF-45D6-B59C-B97C9B78F1A8}" presName="sibTrans" presStyleLbl="sibTrans2D1" presStyleIdx="0" presStyleCnt="2"/>
      <dgm:spPr/>
      <dgm:t>
        <a:bodyPr/>
        <a:lstStyle/>
        <a:p>
          <a:endParaRPr lang="en-US"/>
        </a:p>
      </dgm:t>
    </dgm:pt>
    <dgm:pt modelId="{9EC438BD-9AA0-4DB4-B46C-09A2A11A4DA5}" type="pres">
      <dgm:prSet presAssocID="{A6931801-1EFF-45D6-B59C-B97C9B78F1A8}" presName="connectorText" presStyleLbl="sibTrans2D1" presStyleIdx="0" presStyleCnt="2"/>
      <dgm:spPr/>
      <dgm:t>
        <a:bodyPr/>
        <a:lstStyle/>
        <a:p>
          <a:endParaRPr lang="en-US"/>
        </a:p>
      </dgm:t>
    </dgm:pt>
    <dgm:pt modelId="{E755E887-888B-4345-B264-9DDDC83F8FEF}" type="pres">
      <dgm:prSet presAssocID="{1E30D650-48A2-4E27-AAAB-60F1056D00CE}" presName="node" presStyleLbl="node1" presStyleIdx="1" presStyleCnt="3" custScaleY="175815">
        <dgm:presLayoutVars>
          <dgm:bulletEnabled val="1"/>
        </dgm:presLayoutVars>
      </dgm:prSet>
      <dgm:spPr/>
      <dgm:t>
        <a:bodyPr/>
        <a:lstStyle/>
        <a:p>
          <a:endParaRPr lang="en-US"/>
        </a:p>
      </dgm:t>
    </dgm:pt>
    <dgm:pt modelId="{0CABE147-849F-4DB6-AF69-14E0536D6ABE}" type="pres">
      <dgm:prSet presAssocID="{18E35A90-90AF-4E0C-9977-AA44E0AFD100}" presName="sibTrans" presStyleLbl="sibTrans2D1" presStyleIdx="1" presStyleCnt="2"/>
      <dgm:spPr/>
      <dgm:t>
        <a:bodyPr/>
        <a:lstStyle/>
        <a:p>
          <a:endParaRPr lang="en-US"/>
        </a:p>
      </dgm:t>
    </dgm:pt>
    <dgm:pt modelId="{A15765A9-5587-4FBB-A6A1-E95CA26176E8}" type="pres">
      <dgm:prSet presAssocID="{18E35A90-90AF-4E0C-9977-AA44E0AFD100}" presName="connectorText" presStyleLbl="sibTrans2D1" presStyleIdx="1" presStyleCnt="2"/>
      <dgm:spPr/>
      <dgm:t>
        <a:bodyPr/>
        <a:lstStyle/>
        <a:p>
          <a:endParaRPr lang="en-US"/>
        </a:p>
      </dgm:t>
    </dgm:pt>
    <dgm:pt modelId="{F51059D9-3916-4CFD-8FC2-BE387CD94E2A}" type="pres">
      <dgm:prSet presAssocID="{768D0E7C-C241-4E7D-A7B6-36BD861ADBC2}" presName="node" presStyleLbl="node1" presStyleIdx="2" presStyleCnt="3" custScaleY="177020">
        <dgm:presLayoutVars>
          <dgm:bulletEnabled val="1"/>
        </dgm:presLayoutVars>
      </dgm:prSet>
      <dgm:spPr/>
      <dgm:t>
        <a:bodyPr/>
        <a:lstStyle/>
        <a:p>
          <a:endParaRPr lang="en-US"/>
        </a:p>
      </dgm:t>
    </dgm:pt>
  </dgm:ptLst>
  <dgm:cxnLst>
    <dgm:cxn modelId="{4AF045AD-ACA7-4464-B66C-236BC1CA9521}" srcId="{7657111F-0641-4547-8330-3B2738BD2ACA}" destId="{6CEA660F-D428-42A2-8EBF-07B572454005}" srcOrd="0" destOrd="0" parTransId="{681643EC-E0BC-4C93-AA25-1C225B206B85}" sibTransId="{A6931801-1EFF-45D6-B59C-B97C9B78F1A8}"/>
    <dgm:cxn modelId="{24127F69-04DC-4F01-8503-E4484E4AFDDD}" srcId="{7657111F-0641-4547-8330-3B2738BD2ACA}" destId="{1E30D650-48A2-4E27-AAAB-60F1056D00CE}" srcOrd="1" destOrd="0" parTransId="{61AF2292-6EA4-4DF4-B8D6-4769005B79BE}" sibTransId="{18E35A90-90AF-4E0C-9977-AA44E0AFD100}"/>
    <dgm:cxn modelId="{92052C35-6853-496C-92A7-0AAF89175C12}" type="presOf" srcId="{18E35A90-90AF-4E0C-9977-AA44E0AFD100}" destId="{A15765A9-5587-4FBB-A6A1-E95CA26176E8}" srcOrd="1" destOrd="0" presId="urn:microsoft.com/office/officeart/2005/8/layout/process1"/>
    <dgm:cxn modelId="{7BC65DA8-0746-4581-BD13-8751AB6A991C}" type="presOf" srcId="{18E35A90-90AF-4E0C-9977-AA44E0AFD100}" destId="{0CABE147-849F-4DB6-AF69-14E0536D6ABE}" srcOrd="0" destOrd="0" presId="urn:microsoft.com/office/officeart/2005/8/layout/process1"/>
    <dgm:cxn modelId="{DB114203-87B3-46D3-8646-4C489763F5F9}" srcId="{7657111F-0641-4547-8330-3B2738BD2ACA}" destId="{768D0E7C-C241-4E7D-A7B6-36BD861ADBC2}" srcOrd="2" destOrd="0" parTransId="{181D3F30-AC59-4B96-8F4A-65B8E32D3374}" sibTransId="{21BA6E52-7EF8-4B02-9813-E1EBB1FEE9F7}"/>
    <dgm:cxn modelId="{081A72B3-B8B2-4BA4-BA97-ACE44967A76D}" type="presOf" srcId="{A6931801-1EFF-45D6-B59C-B97C9B78F1A8}" destId="{9EC438BD-9AA0-4DB4-B46C-09A2A11A4DA5}" srcOrd="1" destOrd="0" presId="urn:microsoft.com/office/officeart/2005/8/layout/process1"/>
    <dgm:cxn modelId="{2ADD38A7-08E3-4C1C-805C-DB5D508261C9}" type="presOf" srcId="{7657111F-0641-4547-8330-3B2738BD2ACA}" destId="{1E4470C7-9C02-44C8-BCD4-500FA805337A}" srcOrd="0" destOrd="0" presId="urn:microsoft.com/office/officeart/2005/8/layout/process1"/>
    <dgm:cxn modelId="{7850B53E-C34E-49C7-A298-3B2E21973CEA}" type="presOf" srcId="{A6931801-1EFF-45D6-B59C-B97C9B78F1A8}" destId="{AA4D1D5A-4FE2-496C-891F-8214D93BDA7D}" srcOrd="0" destOrd="0" presId="urn:microsoft.com/office/officeart/2005/8/layout/process1"/>
    <dgm:cxn modelId="{A1AAF28C-C274-403C-9E0F-2F3291B3DFBE}" type="presOf" srcId="{768D0E7C-C241-4E7D-A7B6-36BD861ADBC2}" destId="{F51059D9-3916-4CFD-8FC2-BE387CD94E2A}" srcOrd="0" destOrd="0" presId="urn:microsoft.com/office/officeart/2005/8/layout/process1"/>
    <dgm:cxn modelId="{43AB7BBB-B19C-48A5-87BA-1A631A7A14D3}" type="presOf" srcId="{6CEA660F-D428-42A2-8EBF-07B572454005}" destId="{DCB5205C-CEE5-4ADA-BC72-AD74F7447BFE}" srcOrd="0" destOrd="0" presId="urn:microsoft.com/office/officeart/2005/8/layout/process1"/>
    <dgm:cxn modelId="{360335EE-420F-447C-9122-A7B1101AB06E}" type="presOf" srcId="{1E30D650-48A2-4E27-AAAB-60F1056D00CE}" destId="{E755E887-888B-4345-B264-9DDDC83F8FEF}" srcOrd="0" destOrd="0" presId="urn:microsoft.com/office/officeart/2005/8/layout/process1"/>
    <dgm:cxn modelId="{AAD2D308-11D0-4ECC-A9FC-86CB458F4DBF}" type="presParOf" srcId="{1E4470C7-9C02-44C8-BCD4-500FA805337A}" destId="{DCB5205C-CEE5-4ADA-BC72-AD74F7447BFE}" srcOrd="0" destOrd="0" presId="urn:microsoft.com/office/officeart/2005/8/layout/process1"/>
    <dgm:cxn modelId="{582F8AB9-73F9-4074-AF98-360224791B33}" type="presParOf" srcId="{1E4470C7-9C02-44C8-BCD4-500FA805337A}" destId="{AA4D1D5A-4FE2-496C-891F-8214D93BDA7D}" srcOrd="1" destOrd="0" presId="urn:microsoft.com/office/officeart/2005/8/layout/process1"/>
    <dgm:cxn modelId="{15CF7213-4592-4BFA-AF19-F12190156656}" type="presParOf" srcId="{AA4D1D5A-4FE2-496C-891F-8214D93BDA7D}" destId="{9EC438BD-9AA0-4DB4-B46C-09A2A11A4DA5}" srcOrd="0" destOrd="0" presId="urn:microsoft.com/office/officeart/2005/8/layout/process1"/>
    <dgm:cxn modelId="{2DD129E5-6627-4AFD-A990-6811F70A563D}" type="presParOf" srcId="{1E4470C7-9C02-44C8-BCD4-500FA805337A}" destId="{E755E887-888B-4345-B264-9DDDC83F8FEF}" srcOrd="2" destOrd="0" presId="urn:microsoft.com/office/officeart/2005/8/layout/process1"/>
    <dgm:cxn modelId="{4EC857EE-B94A-4AFF-B3EB-B0F6D32D416F}" type="presParOf" srcId="{1E4470C7-9C02-44C8-BCD4-500FA805337A}" destId="{0CABE147-849F-4DB6-AF69-14E0536D6ABE}" srcOrd="3" destOrd="0" presId="urn:microsoft.com/office/officeart/2005/8/layout/process1"/>
    <dgm:cxn modelId="{94553E3A-C84A-46C9-AC1F-45B839AC3D9C}" type="presParOf" srcId="{0CABE147-849F-4DB6-AF69-14E0536D6ABE}" destId="{A15765A9-5587-4FBB-A6A1-E95CA26176E8}" srcOrd="0" destOrd="0" presId="urn:microsoft.com/office/officeart/2005/8/layout/process1"/>
    <dgm:cxn modelId="{7B610171-AAD5-4074-88CC-B47118CC82E6}" type="presParOf" srcId="{1E4470C7-9C02-44C8-BCD4-500FA805337A}" destId="{F51059D9-3916-4CFD-8FC2-BE387CD94E2A}"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2948D477-79FF-41B6-A1AA-F808442A1A59}" type="datetimeFigureOut">
              <a:rPr lang="en-US" smtClean="0"/>
              <a:t>11/14/2018</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0C7DEC4D-2B7D-41E4-AD33-FA6885983255}" type="slidenum">
              <a:rPr lang="en-US" smtClean="0"/>
              <a:t>‹#›</a:t>
            </a:fld>
            <a:endParaRPr lang="en-US"/>
          </a:p>
        </p:txBody>
      </p:sp>
    </p:spTree>
    <p:extLst>
      <p:ext uri="{BB962C8B-B14F-4D97-AF65-F5344CB8AC3E}">
        <p14:creationId xmlns:p14="http://schemas.microsoft.com/office/powerpoint/2010/main" val="373514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dirty="0" smtClean="0"/>
              <a:t>Thank you Washington Traffic Safety Education Association for inviting  OSPI and DOL  to your annual conference. We jumped a the opportunity to provide each of you with impact to impacts that impact your work. </a:t>
            </a:r>
          </a:p>
          <a:p>
            <a:endParaRPr lang="en-US" dirty="0"/>
          </a:p>
          <a:p>
            <a:r>
              <a:rPr lang="en-US" dirty="0" smtClean="0"/>
              <a:t>Today Dan Cooke will provide an update on Target Zero data on young drivers</a:t>
            </a:r>
          </a:p>
          <a:p>
            <a:r>
              <a:rPr lang="en-US" dirty="0" smtClean="0"/>
              <a:t>OSPI &amp; DOL will do a joint presentation on the upcoming 1481 Educational Visits</a:t>
            </a:r>
          </a:p>
          <a:p>
            <a:r>
              <a:rPr lang="en-US" dirty="0" smtClean="0"/>
              <a:t>DOL  Audit Super visor  will present on how to build a route</a:t>
            </a:r>
          </a:p>
          <a:p>
            <a:r>
              <a:rPr lang="en-US" dirty="0" smtClean="0"/>
              <a:t>Lastly  a quick overview of the OSPIWAC timeline.  This presentation is only about the timeline and not the content of the WACs since the actual rule writing hasn’t begun</a:t>
            </a:r>
            <a:endParaRPr lang="en-US" dirty="0"/>
          </a:p>
        </p:txBody>
      </p:sp>
      <p:sp>
        <p:nvSpPr>
          <p:cNvPr id="4" name="Slide Number Placeholder 3"/>
          <p:cNvSpPr>
            <a:spLocks noGrp="1"/>
          </p:cNvSpPr>
          <p:nvPr>
            <p:ph type="sldNum" sz="quarter" idx="10"/>
          </p:nvPr>
        </p:nvSpPr>
        <p:spPr/>
        <p:txBody>
          <a:bodyPr/>
          <a:lstStyle/>
          <a:p>
            <a:fld id="{0C7DEC4D-2B7D-41E4-AD33-FA6885983255}" type="slidenum">
              <a:rPr lang="en-US" smtClean="0"/>
              <a:t>1</a:t>
            </a:fld>
            <a:endParaRPr lang="en-US"/>
          </a:p>
        </p:txBody>
      </p:sp>
    </p:spTree>
    <p:extLst>
      <p:ext uri="{BB962C8B-B14F-4D97-AF65-F5344CB8AC3E}">
        <p14:creationId xmlns:p14="http://schemas.microsoft.com/office/powerpoint/2010/main" val="1354589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AD3FFE-55EF-4F2C-A712-0E6D246DA79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300460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AD3FFE-55EF-4F2C-A712-0E6D246DA79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035812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DEC4D-2B7D-41E4-AD33-FA6885983255}" type="slidenum">
              <a:rPr lang="en-US" smtClean="0"/>
              <a:t>12</a:t>
            </a:fld>
            <a:endParaRPr lang="en-US"/>
          </a:p>
        </p:txBody>
      </p:sp>
    </p:spTree>
    <p:extLst>
      <p:ext uri="{BB962C8B-B14F-4D97-AF65-F5344CB8AC3E}">
        <p14:creationId xmlns:p14="http://schemas.microsoft.com/office/powerpoint/2010/main" val="3171488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1F706-1D90-4BDD-A459-3C69FDE68D9B}"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941734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4B1F706-1D90-4BDD-A459-3C69FDE68D9B}"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055891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F7B3-81AA-40DB-8ADE-19F580B14082}"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217145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1F706-1D90-4BDD-A459-3C69FDE68D9B}"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348581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4F1F93-A098-4EA4-B81D-70AFA79C5F22}"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02516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largest issue for young drivers is their lack of experience, and their inability to reliably predict driving hazards – the only way to address this is for them to gain more experience. Graduated Driver Licensing involves a tiered system of licensing in which novice drivers are gradually exposed to higher risk driving conditions after gaining experience under less risky driving conditions.</a:t>
            </a:r>
          </a:p>
          <a:p>
            <a:endParaRPr lang="en-US" baseline="0" dirty="0" smtClean="0"/>
          </a:p>
        </p:txBody>
      </p:sp>
      <p:sp>
        <p:nvSpPr>
          <p:cNvPr id="4" name="Slide Number Placeholder 3"/>
          <p:cNvSpPr>
            <a:spLocks noGrp="1"/>
          </p:cNvSpPr>
          <p:nvPr>
            <p:ph type="sldNum" sz="quarter" idx="10"/>
          </p:nvPr>
        </p:nvSpPr>
        <p:spPr/>
        <p:txBody>
          <a:bodyPr/>
          <a:lstStyle/>
          <a:p>
            <a:fld id="{484F1F93-A098-4EA4-B81D-70AFA79C5F22}"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433328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Even though most states apply GDL requirements to drivers younger than 18, it is important to consider the effectiveness of these policies to drivers older than 18 because young people are waiting longer than previous generations to obtain a license.</a:t>
            </a:r>
          </a:p>
          <a:p>
            <a:pPr marL="0" indent="0">
              <a:buFont typeface="Arial" panose="020B0604020202020204" pitchFamily="34" charset="0"/>
              <a:buNone/>
            </a:pPr>
            <a:r>
              <a:rPr lang="en-US" baseline="0" dirty="0" smtClean="0"/>
              <a:t>About one third of people in the U.S. are first licensed at age 18 or older (and 20% not licensed by age 21) – this became more common during the economic recession.</a:t>
            </a:r>
          </a:p>
          <a:p>
            <a:pPr marL="0" indent="0">
              <a:buFont typeface="Arial" panose="020B0604020202020204" pitchFamily="34" charset="0"/>
              <a:buNone/>
            </a:pPr>
            <a:r>
              <a:rPr lang="en-US" baseline="0" dirty="0" smtClean="0"/>
              <a:t>There is an important income component to which young adults get their license by age 18. In low income households, 75% of 18-20 year olds are not licensed by age 18, compared to 21% of those with high household incomes. White teens are also much more likely to be licensed by age 18 compared to black and Hispanic teens.</a:t>
            </a:r>
          </a:p>
          <a:p>
            <a:pPr marL="0" indent="0">
              <a:buFont typeface="Arial" panose="020B0604020202020204" pitchFamily="34" charset="0"/>
              <a:buNone/>
            </a:pPr>
            <a:r>
              <a:rPr lang="en-US" baseline="0" dirty="0" smtClean="0"/>
              <a:t>The top reasons teens give for being unlicensed at 18 are related to opportunity and cost (did not have a car, driving was too expensive). Less than 1 in 4 teens cite GDL requirements as a reason why they delay getting their license.</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484F1F93-A098-4EA4-B81D-70AFA79C5F22}"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692407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dirty="0" smtClean="0"/>
              <a:t>Thank you Washington Traffic Safety Education Association for inviting  OSPI and DOL  to your annual conference. We jumped a the opportunity to provide each of you with impact to impacts that impact your work. </a:t>
            </a:r>
          </a:p>
          <a:p>
            <a:endParaRPr lang="en-US" dirty="0"/>
          </a:p>
          <a:p>
            <a:r>
              <a:rPr lang="en-US" dirty="0" smtClean="0"/>
              <a:t>Today Dan Cooke will provide an update on Target Zero data on young drivers</a:t>
            </a:r>
          </a:p>
          <a:p>
            <a:r>
              <a:rPr lang="en-US" dirty="0" smtClean="0"/>
              <a:t>OSPI &amp; DOL will do a joint presentation on the upcoming 1481 Educational Visits</a:t>
            </a:r>
          </a:p>
          <a:p>
            <a:r>
              <a:rPr lang="en-US" dirty="0" smtClean="0"/>
              <a:t>DOL  Audit Super visor  will present on how to build a route</a:t>
            </a:r>
          </a:p>
          <a:p>
            <a:r>
              <a:rPr lang="en-US" dirty="0" smtClean="0"/>
              <a:t>Lastly  a quick overview of the OSPIWAC timeline.  This presentation is only about the timeline and not the content of the WACs since the actual rule writing hasn’t begun</a:t>
            </a:r>
            <a:endParaRPr lang="en-US" dirty="0"/>
          </a:p>
        </p:txBody>
      </p:sp>
      <p:sp>
        <p:nvSpPr>
          <p:cNvPr id="4" name="Slide Number Placeholder 3"/>
          <p:cNvSpPr>
            <a:spLocks noGrp="1"/>
          </p:cNvSpPr>
          <p:nvPr>
            <p:ph type="sldNum" sz="quarter" idx="10"/>
          </p:nvPr>
        </p:nvSpPr>
        <p:spPr/>
        <p:txBody>
          <a:bodyPr/>
          <a:lstStyle/>
          <a:p>
            <a:fld id="{0C7DEC4D-2B7D-41E4-AD33-FA6885983255}" type="slidenum">
              <a:rPr lang="en-US" smtClean="0"/>
              <a:t>2</a:t>
            </a:fld>
            <a:endParaRPr lang="en-US"/>
          </a:p>
        </p:txBody>
      </p:sp>
    </p:spTree>
    <p:extLst>
      <p:ext uri="{BB962C8B-B14F-4D97-AF65-F5344CB8AC3E}">
        <p14:creationId xmlns:p14="http://schemas.microsoft.com/office/powerpoint/2010/main" val="640862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484F1F93-A098-4EA4-B81D-70AFA79C5F22}"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075081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484F1F93-A098-4EA4-B81D-70AFA79C5F22}"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815770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484F1F93-A098-4EA4-B81D-70AFA79C5F22}"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23532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AD3FFE-55EF-4F2C-A712-0E6D246DA792}"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120630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AD3FFE-55EF-4F2C-A712-0E6D246DA792}"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603807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DEC4D-2B7D-41E4-AD33-FA6885983255}" type="slidenum">
              <a:rPr lang="en-US" smtClean="0"/>
              <a:t>25</a:t>
            </a:fld>
            <a:endParaRPr lang="en-US"/>
          </a:p>
        </p:txBody>
      </p:sp>
    </p:spTree>
    <p:extLst>
      <p:ext uri="{BB962C8B-B14F-4D97-AF65-F5344CB8AC3E}">
        <p14:creationId xmlns:p14="http://schemas.microsoft.com/office/powerpoint/2010/main" val="3926339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DEC4D-2B7D-41E4-AD33-FA6885983255}" type="slidenum">
              <a:rPr lang="en-US" smtClean="0"/>
              <a:t>26</a:t>
            </a:fld>
            <a:endParaRPr lang="en-US"/>
          </a:p>
        </p:txBody>
      </p:sp>
    </p:spTree>
    <p:extLst>
      <p:ext uri="{BB962C8B-B14F-4D97-AF65-F5344CB8AC3E}">
        <p14:creationId xmlns:p14="http://schemas.microsoft.com/office/powerpoint/2010/main" val="139379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DEC4D-2B7D-41E4-AD33-FA6885983255}" type="slidenum">
              <a:rPr lang="en-US" smtClean="0"/>
              <a:t>27</a:t>
            </a:fld>
            <a:endParaRPr lang="en-US"/>
          </a:p>
        </p:txBody>
      </p:sp>
    </p:spTree>
    <p:extLst>
      <p:ext uri="{BB962C8B-B14F-4D97-AF65-F5344CB8AC3E}">
        <p14:creationId xmlns:p14="http://schemas.microsoft.com/office/powerpoint/2010/main" val="1919542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DEC4D-2B7D-41E4-AD33-FA6885983255}" type="slidenum">
              <a:rPr lang="en-US" smtClean="0"/>
              <a:t>28</a:t>
            </a:fld>
            <a:endParaRPr lang="en-US"/>
          </a:p>
        </p:txBody>
      </p:sp>
    </p:spTree>
    <p:extLst>
      <p:ext uri="{BB962C8B-B14F-4D97-AF65-F5344CB8AC3E}">
        <p14:creationId xmlns:p14="http://schemas.microsoft.com/office/powerpoint/2010/main" val="2725891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DEC4D-2B7D-41E4-AD33-FA6885983255}" type="slidenum">
              <a:rPr lang="en-US" smtClean="0"/>
              <a:t>29</a:t>
            </a:fld>
            <a:endParaRPr lang="en-US"/>
          </a:p>
        </p:txBody>
      </p:sp>
    </p:spTree>
    <p:extLst>
      <p:ext uri="{BB962C8B-B14F-4D97-AF65-F5344CB8AC3E}">
        <p14:creationId xmlns:p14="http://schemas.microsoft.com/office/powerpoint/2010/main" val="2685412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DEC4D-2B7D-41E4-AD33-FA6885983255}" type="slidenum">
              <a:rPr lang="en-US" smtClean="0"/>
              <a:t>3</a:t>
            </a:fld>
            <a:endParaRPr lang="en-US"/>
          </a:p>
        </p:txBody>
      </p:sp>
    </p:spTree>
    <p:extLst>
      <p:ext uri="{BB962C8B-B14F-4D97-AF65-F5344CB8AC3E}">
        <p14:creationId xmlns:p14="http://schemas.microsoft.com/office/powerpoint/2010/main" val="2357657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DEC4D-2B7D-41E4-AD33-FA6885983255}" type="slidenum">
              <a:rPr lang="en-US" smtClean="0"/>
              <a:t>30</a:t>
            </a:fld>
            <a:endParaRPr lang="en-US"/>
          </a:p>
        </p:txBody>
      </p:sp>
    </p:spTree>
    <p:extLst>
      <p:ext uri="{BB962C8B-B14F-4D97-AF65-F5344CB8AC3E}">
        <p14:creationId xmlns:p14="http://schemas.microsoft.com/office/powerpoint/2010/main" val="22322784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B1F706-1D90-4BDD-A459-3C69FDE68D9B}" type="slidenum">
              <a:rPr lang="en-US" smtClean="0"/>
              <a:t>31</a:t>
            </a:fld>
            <a:endParaRPr lang="en-US" dirty="0"/>
          </a:p>
        </p:txBody>
      </p:sp>
    </p:spTree>
    <p:extLst>
      <p:ext uri="{BB962C8B-B14F-4D97-AF65-F5344CB8AC3E}">
        <p14:creationId xmlns:p14="http://schemas.microsoft.com/office/powerpoint/2010/main" val="20129508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B1F706-1D90-4BDD-A459-3C69FDE68D9B}" type="slidenum">
              <a:rPr lang="en-US" smtClean="0"/>
              <a:t>32</a:t>
            </a:fld>
            <a:endParaRPr lang="en-US" dirty="0"/>
          </a:p>
        </p:txBody>
      </p:sp>
    </p:spTree>
    <p:extLst>
      <p:ext uri="{BB962C8B-B14F-4D97-AF65-F5344CB8AC3E}">
        <p14:creationId xmlns:p14="http://schemas.microsoft.com/office/powerpoint/2010/main" val="32650834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B1F706-1D90-4BDD-A459-3C69FDE68D9B}" type="slidenum">
              <a:rPr lang="en-US" smtClean="0"/>
              <a:t>33</a:t>
            </a:fld>
            <a:endParaRPr lang="en-US" dirty="0"/>
          </a:p>
        </p:txBody>
      </p:sp>
    </p:spTree>
    <p:extLst>
      <p:ext uri="{BB962C8B-B14F-4D97-AF65-F5344CB8AC3E}">
        <p14:creationId xmlns:p14="http://schemas.microsoft.com/office/powerpoint/2010/main" val="878428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B1F706-1D90-4BDD-A459-3C69FDE68D9B}" type="slidenum">
              <a:rPr lang="en-US" smtClean="0"/>
              <a:t>34</a:t>
            </a:fld>
            <a:endParaRPr lang="en-US" dirty="0"/>
          </a:p>
        </p:txBody>
      </p:sp>
    </p:spTree>
    <p:extLst>
      <p:ext uri="{BB962C8B-B14F-4D97-AF65-F5344CB8AC3E}">
        <p14:creationId xmlns:p14="http://schemas.microsoft.com/office/powerpoint/2010/main" val="2514294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B1F706-1D90-4BDD-A459-3C69FDE68D9B}" type="slidenum">
              <a:rPr lang="en-US" smtClean="0"/>
              <a:t>35</a:t>
            </a:fld>
            <a:endParaRPr lang="en-US" dirty="0"/>
          </a:p>
        </p:txBody>
      </p:sp>
    </p:spTree>
    <p:extLst>
      <p:ext uri="{BB962C8B-B14F-4D97-AF65-F5344CB8AC3E}">
        <p14:creationId xmlns:p14="http://schemas.microsoft.com/office/powerpoint/2010/main" val="14067140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dirty="0" smtClean="0"/>
              <a:t>Vaccinated = Safe  “I am a vaccinated person”</a:t>
            </a:r>
          </a:p>
          <a:p>
            <a:r>
              <a:rPr lang="en-US" dirty="0" smtClean="0"/>
              <a:t>How often to you think about contracting polio or scarlet fever? Do you need to worry about it?</a:t>
            </a:r>
          </a:p>
          <a:p>
            <a:endParaRPr lang="en-US" dirty="0"/>
          </a:p>
          <a:p>
            <a:r>
              <a:rPr lang="en-US" dirty="0" smtClean="0"/>
              <a:t>What about getting behind the wheel. Is there a danger in believing you are a “safe” driver because you passed your test and got your license?</a:t>
            </a:r>
          </a:p>
        </p:txBody>
      </p:sp>
      <p:sp>
        <p:nvSpPr>
          <p:cNvPr id="4" name="Slide Number Placeholder 3"/>
          <p:cNvSpPr>
            <a:spLocks noGrp="1"/>
          </p:cNvSpPr>
          <p:nvPr>
            <p:ph type="sldNum" sz="quarter" idx="10"/>
          </p:nvPr>
        </p:nvSpPr>
        <p:spPr/>
        <p:txBody>
          <a:bodyPr/>
          <a:lstStyle/>
          <a:p>
            <a:fld id="{54B1F706-1D90-4BDD-A459-3C69FDE68D9B}" type="slidenum">
              <a:rPr lang="en-US" smtClean="0"/>
              <a:t>36</a:t>
            </a:fld>
            <a:endParaRPr lang="en-US" dirty="0"/>
          </a:p>
        </p:txBody>
      </p:sp>
    </p:spTree>
    <p:extLst>
      <p:ext uri="{BB962C8B-B14F-4D97-AF65-F5344CB8AC3E}">
        <p14:creationId xmlns:p14="http://schemas.microsoft.com/office/powerpoint/2010/main" val="41584781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B1F706-1D90-4BDD-A459-3C69FDE68D9B}" type="slidenum">
              <a:rPr lang="en-US" smtClean="0"/>
              <a:t>37</a:t>
            </a:fld>
            <a:endParaRPr lang="en-US" dirty="0"/>
          </a:p>
        </p:txBody>
      </p:sp>
    </p:spTree>
    <p:extLst>
      <p:ext uri="{BB962C8B-B14F-4D97-AF65-F5344CB8AC3E}">
        <p14:creationId xmlns:p14="http://schemas.microsoft.com/office/powerpoint/2010/main" val="3067203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B1F706-1D90-4BDD-A459-3C69FDE68D9B}" type="slidenum">
              <a:rPr lang="en-US" smtClean="0"/>
              <a:t>38</a:t>
            </a:fld>
            <a:endParaRPr lang="en-US" dirty="0"/>
          </a:p>
        </p:txBody>
      </p:sp>
    </p:spTree>
    <p:extLst>
      <p:ext uri="{BB962C8B-B14F-4D97-AF65-F5344CB8AC3E}">
        <p14:creationId xmlns:p14="http://schemas.microsoft.com/office/powerpoint/2010/main" val="12635418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B1F706-1D90-4BDD-A459-3C69FDE68D9B}" type="slidenum">
              <a:rPr lang="en-US" smtClean="0"/>
              <a:t>39</a:t>
            </a:fld>
            <a:endParaRPr lang="en-US" dirty="0"/>
          </a:p>
        </p:txBody>
      </p:sp>
    </p:spTree>
    <p:extLst>
      <p:ext uri="{BB962C8B-B14F-4D97-AF65-F5344CB8AC3E}">
        <p14:creationId xmlns:p14="http://schemas.microsoft.com/office/powerpoint/2010/main" val="3701975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4B1F706-1D90-4BDD-A459-3C69FDE68D9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4271651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B1F706-1D90-4BDD-A459-3C69FDE68D9B}" type="slidenum">
              <a:rPr lang="en-US" smtClean="0"/>
              <a:t>40</a:t>
            </a:fld>
            <a:endParaRPr lang="en-US" dirty="0"/>
          </a:p>
        </p:txBody>
      </p:sp>
    </p:spTree>
    <p:extLst>
      <p:ext uri="{BB962C8B-B14F-4D97-AF65-F5344CB8AC3E}">
        <p14:creationId xmlns:p14="http://schemas.microsoft.com/office/powerpoint/2010/main" val="425034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1F706-1D90-4BDD-A459-3C69FDE68D9B}" type="slidenum">
              <a:rPr lang="en-US" smtClean="0"/>
              <a:t>41</a:t>
            </a:fld>
            <a:endParaRPr lang="en-US" dirty="0"/>
          </a:p>
        </p:txBody>
      </p:sp>
    </p:spTree>
    <p:extLst>
      <p:ext uri="{BB962C8B-B14F-4D97-AF65-F5344CB8AC3E}">
        <p14:creationId xmlns:p14="http://schemas.microsoft.com/office/powerpoint/2010/main" val="9086558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1F706-1D90-4BDD-A459-3C69FDE68D9B}" type="slidenum">
              <a:rPr lang="en-US" smtClean="0"/>
              <a:t>42</a:t>
            </a:fld>
            <a:endParaRPr lang="en-US" dirty="0"/>
          </a:p>
        </p:txBody>
      </p:sp>
    </p:spTree>
    <p:extLst>
      <p:ext uri="{BB962C8B-B14F-4D97-AF65-F5344CB8AC3E}">
        <p14:creationId xmlns:p14="http://schemas.microsoft.com/office/powerpoint/2010/main" val="10880251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1F706-1D90-4BDD-A459-3C69FDE68D9B}" type="slidenum">
              <a:rPr lang="en-US" smtClean="0"/>
              <a:t>43</a:t>
            </a:fld>
            <a:endParaRPr lang="en-US" dirty="0"/>
          </a:p>
        </p:txBody>
      </p:sp>
    </p:spTree>
    <p:extLst>
      <p:ext uri="{BB962C8B-B14F-4D97-AF65-F5344CB8AC3E}">
        <p14:creationId xmlns:p14="http://schemas.microsoft.com/office/powerpoint/2010/main" val="17150034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DEC4D-2B7D-41E4-AD33-FA6885983255}" type="slidenum">
              <a:rPr lang="en-US" smtClean="0"/>
              <a:t>44</a:t>
            </a:fld>
            <a:endParaRPr lang="en-US"/>
          </a:p>
        </p:txBody>
      </p:sp>
    </p:spTree>
    <p:extLst>
      <p:ext uri="{BB962C8B-B14F-4D97-AF65-F5344CB8AC3E}">
        <p14:creationId xmlns:p14="http://schemas.microsoft.com/office/powerpoint/2010/main" val="24160855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B1F706-1D90-4BDD-A459-3C69FDE68D9B}" type="slidenum">
              <a:rPr lang="en-US" smtClean="0"/>
              <a:t>45</a:t>
            </a:fld>
            <a:endParaRPr lang="en-US" dirty="0"/>
          </a:p>
        </p:txBody>
      </p:sp>
    </p:spTree>
    <p:extLst>
      <p:ext uri="{BB962C8B-B14F-4D97-AF65-F5344CB8AC3E}">
        <p14:creationId xmlns:p14="http://schemas.microsoft.com/office/powerpoint/2010/main" val="1366159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It focuses on student outcomes, which are the desired outcomes for moving us toward Target Zero</a:t>
            </a:r>
          </a:p>
          <a:p>
            <a:pPr marL="171450" lvl="0" indent="-171450">
              <a:buFont typeface="Arial" panose="020B0604020202020204" pitchFamily="34" charset="0"/>
              <a:buChar char="•"/>
            </a:pPr>
            <a:r>
              <a:rPr lang="en-US" dirty="0"/>
              <a:t>It addresses the full spectrum of driver training, from basic how-to driving instruction to a more robust focus on how the drivers’ conscious and unconscious values and attitudes affect driving behaviors. </a:t>
            </a:r>
          </a:p>
          <a:p>
            <a:pPr marL="171450" lvl="0" indent="-171450">
              <a:buFont typeface="Arial" panose="020B0604020202020204" pitchFamily="34" charset="0"/>
              <a:buChar char="•"/>
            </a:pPr>
            <a:r>
              <a:rPr lang="en-US" dirty="0"/>
              <a:t>It provides students with techniques for consistent self-assessment and life-long learning</a:t>
            </a:r>
          </a:p>
          <a:p>
            <a:pPr marL="171450" lvl="0" indent="-171450">
              <a:buFont typeface="Arial" panose="020B0604020202020204" pitchFamily="34" charset="0"/>
              <a:buChar char="•"/>
            </a:pPr>
            <a:r>
              <a:rPr lang="en-US" dirty="0"/>
              <a:t>It support teachers in asking deeper-learning questions and coaching students</a:t>
            </a:r>
          </a:p>
          <a:p>
            <a:pPr marL="171450" lvl="0" indent="-171450">
              <a:buFont typeface="Arial" panose="020B0604020202020204" pitchFamily="34" charset="0"/>
              <a:buChar char="•"/>
            </a:pPr>
            <a:r>
              <a:rPr lang="en-US" dirty="0"/>
              <a:t>It acknowledges that driving is a series of complex problem-solving and decision-making behaviors in an infinite array of contextual situations. It highlights that effective driver training cannot be taught using checklists.</a:t>
            </a:r>
          </a:p>
          <a:p>
            <a:pPr marL="171450" lvl="0" indent="-171450">
              <a:buFont typeface="Arial" panose="020B0604020202020204" pitchFamily="34" charset="0"/>
              <a:buChar char="•"/>
            </a:pPr>
            <a:r>
              <a:rPr lang="en-US" dirty="0"/>
              <a:t>It draws from training approaches being used in countries with the most successful results. </a:t>
            </a:r>
          </a:p>
          <a:p>
            <a:endParaRPr lang="en-US" dirty="0"/>
          </a:p>
        </p:txBody>
      </p:sp>
      <p:sp>
        <p:nvSpPr>
          <p:cNvPr id="4" name="Slide Number Placeholder 3"/>
          <p:cNvSpPr>
            <a:spLocks noGrp="1"/>
          </p:cNvSpPr>
          <p:nvPr>
            <p:ph type="sldNum" sz="quarter" idx="10"/>
          </p:nvPr>
        </p:nvSpPr>
        <p:spPr/>
        <p:txBody>
          <a:bodyPr/>
          <a:lstStyle/>
          <a:p>
            <a:fld id="{54B1F706-1D90-4BDD-A459-3C69FDE68D9B}" type="slidenum">
              <a:rPr lang="en-US" smtClean="0"/>
              <a:t>46</a:t>
            </a:fld>
            <a:endParaRPr lang="en-US" dirty="0"/>
          </a:p>
        </p:txBody>
      </p:sp>
    </p:spTree>
    <p:extLst>
      <p:ext uri="{BB962C8B-B14F-4D97-AF65-F5344CB8AC3E}">
        <p14:creationId xmlns:p14="http://schemas.microsoft.com/office/powerpoint/2010/main" val="9984858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4" name="Slide Number Placeholder 3"/>
          <p:cNvSpPr>
            <a:spLocks noGrp="1"/>
          </p:cNvSpPr>
          <p:nvPr>
            <p:ph type="sldNum" sz="quarter" idx="10"/>
          </p:nvPr>
        </p:nvSpPr>
        <p:spPr/>
        <p:txBody>
          <a:bodyPr/>
          <a:lstStyle/>
          <a:p>
            <a:fld id="{54B1F706-1D90-4BDD-A459-3C69FDE68D9B}" type="slidenum">
              <a:rPr lang="en-US" smtClean="0"/>
              <a:t>47</a:t>
            </a:fld>
            <a:endParaRPr lang="en-US" dirty="0"/>
          </a:p>
        </p:txBody>
      </p:sp>
      <p:sp>
        <p:nvSpPr>
          <p:cNvPr id="5" name="Notes Placeholder 4"/>
          <p:cNvSpPr txBox="1">
            <a:spLocks noGrp="1"/>
          </p:cNvSpPr>
          <p:nvPr>
            <p:ph type="body" idx="1"/>
          </p:nvPr>
        </p:nvSpPr>
        <p:spPr>
          <a:xfrm>
            <a:off x="686590" y="4490034"/>
            <a:ext cx="5486400" cy="2960529"/>
          </a:xfrm>
          <a:prstGeom prst="rect">
            <a:avLst/>
          </a:prstGeom>
          <a:noFill/>
        </p:spPr>
        <p:txBody>
          <a:bodyPr wrap="square" rtlCol="0">
            <a:spAutoFit/>
          </a:bodyPr>
          <a:lstStyle/>
          <a:p>
            <a:r>
              <a:rPr lang="en-US" sz="1400" dirty="0" smtClean="0"/>
              <a:t>Goal:</a:t>
            </a:r>
          </a:p>
          <a:p>
            <a:r>
              <a:rPr lang="en-US" sz="1400" dirty="0" smtClean="0"/>
              <a:t>Developing a driver who practices responsible driving because they are capable and compelled.</a:t>
            </a:r>
          </a:p>
          <a:p>
            <a:endParaRPr lang="en-US" sz="1400" dirty="0"/>
          </a:p>
          <a:p>
            <a:r>
              <a:rPr lang="en-US" sz="1400" dirty="0" smtClean="0"/>
              <a:t>If drivers aren’t compelled, if there is a lack of motivation for practicing responsible driving, then </a:t>
            </a:r>
            <a:r>
              <a:rPr lang="en-US" sz="1400" dirty="0" smtClean="0">
                <a:solidFill>
                  <a:srgbClr val="FF0000"/>
                </a:solidFill>
              </a:rPr>
              <a:t>no level of skills in mastering traffic situations or vehicle handling is high enough to compensate for this lack of aware and responsible driving. </a:t>
            </a:r>
          </a:p>
          <a:p>
            <a:endParaRPr lang="en-US" sz="1400" dirty="0"/>
          </a:p>
          <a:p>
            <a:r>
              <a:rPr lang="en-US" sz="1400" dirty="0" smtClean="0"/>
              <a:t>It’s as if we’ve been concentrating on driving training, but we haven’t fully covered everything for driver training.</a:t>
            </a:r>
          </a:p>
          <a:p>
            <a:endParaRPr lang="en-US" sz="1400" dirty="0"/>
          </a:p>
          <a:p>
            <a:endParaRPr lang="en-US" sz="1400" dirty="0"/>
          </a:p>
        </p:txBody>
      </p:sp>
    </p:spTree>
    <p:extLst>
      <p:ext uri="{BB962C8B-B14F-4D97-AF65-F5344CB8AC3E}">
        <p14:creationId xmlns:p14="http://schemas.microsoft.com/office/powerpoint/2010/main" val="24499442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4" name="Slide Number Placeholder 3"/>
          <p:cNvSpPr>
            <a:spLocks noGrp="1"/>
          </p:cNvSpPr>
          <p:nvPr>
            <p:ph type="sldNum" sz="quarter" idx="10"/>
          </p:nvPr>
        </p:nvSpPr>
        <p:spPr/>
        <p:txBody>
          <a:bodyPr/>
          <a:lstStyle/>
          <a:p>
            <a:fld id="{54B1F706-1D90-4BDD-A459-3C69FDE68D9B}" type="slidenum">
              <a:rPr lang="en-US" smtClean="0"/>
              <a:t>48</a:t>
            </a:fld>
            <a:endParaRPr lang="en-US" dirty="0"/>
          </a:p>
        </p:txBody>
      </p:sp>
      <p:sp>
        <p:nvSpPr>
          <p:cNvPr id="5" name="Notes Placeholder 4"/>
          <p:cNvSpPr txBox="1">
            <a:spLocks noGrp="1"/>
          </p:cNvSpPr>
          <p:nvPr>
            <p:ph type="body" idx="1"/>
          </p:nvPr>
        </p:nvSpPr>
        <p:spPr>
          <a:xfrm>
            <a:off x="686590" y="4490034"/>
            <a:ext cx="5486400" cy="2960529"/>
          </a:xfrm>
          <a:prstGeom prst="rect">
            <a:avLst/>
          </a:prstGeom>
          <a:noFill/>
        </p:spPr>
        <p:txBody>
          <a:bodyPr wrap="square" rtlCol="0">
            <a:spAutoFit/>
          </a:bodyPr>
          <a:lstStyle/>
          <a:p>
            <a:r>
              <a:rPr lang="en-US" sz="1400" dirty="0" smtClean="0"/>
              <a:t>Goal:</a:t>
            </a:r>
          </a:p>
          <a:p>
            <a:r>
              <a:rPr lang="en-US" sz="1400" dirty="0" smtClean="0"/>
              <a:t>Developing a driver who practices responsible driving because they are capable and compelled.</a:t>
            </a:r>
          </a:p>
          <a:p>
            <a:endParaRPr lang="en-US" sz="1400" dirty="0"/>
          </a:p>
          <a:p>
            <a:r>
              <a:rPr lang="en-US" sz="1400" dirty="0" smtClean="0"/>
              <a:t>If drivers aren’t compelled, if there is a lack of motivation for practicing responsible driving, then </a:t>
            </a:r>
            <a:r>
              <a:rPr lang="en-US" sz="1400" dirty="0" smtClean="0">
                <a:solidFill>
                  <a:srgbClr val="FF0000"/>
                </a:solidFill>
              </a:rPr>
              <a:t>no level of skills in mastering traffic situations or vehicle handling is high enough to compensate for this lack of aware and responsible driving. </a:t>
            </a:r>
          </a:p>
          <a:p>
            <a:endParaRPr lang="en-US" sz="1400" dirty="0"/>
          </a:p>
          <a:p>
            <a:r>
              <a:rPr lang="en-US" sz="1400" dirty="0" smtClean="0"/>
              <a:t>It’s as if we’ve been concentrating on driving training, but we haven’t fully covered everything for driver training.</a:t>
            </a:r>
          </a:p>
          <a:p>
            <a:endParaRPr lang="en-US" sz="1400" dirty="0"/>
          </a:p>
          <a:p>
            <a:endParaRPr lang="en-US" sz="1400" dirty="0"/>
          </a:p>
        </p:txBody>
      </p:sp>
    </p:spTree>
    <p:extLst>
      <p:ext uri="{BB962C8B-B14F-4D97-AF65-F5344CB8AC3E}">
        <p14:creationId xmlns:p14="http://schemas.microsoft.com/office/powerpoint/2010/main" val="4764007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DEC4D-2B7D-41E4-AD33-FA6885983255}" type="slidenum">
              <a:rPr lang="en-US" smtClean="0"/>
              <a:t>49</a:t>
            </a:fld>
            <a:endParaRPr lang="en-US"/>
          </a:p>
        </p:txBody>
      </p:sp>
    </p:spTree>
    <p:extLst>
      <p:ext uri="{BB962C8B-B14F-4D97-AF65-F5344CB8AC3E}">
        <p14:creationId xmlns:p14="http://schemas.microsoft.com/office/powerpoint/2010/main" val="615317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4B1F706-1D90-4BDD-A459-3C69FDE68D9B}"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9876691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FC9E28-7844-4C42-A2AE-32D61DD0B8FE}"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918639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FC9E28-7844-4C42-A2AE-32D61DD0B8FE}"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42937354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dirty="0" smtClean="0"/>
              <a:t>OSPI’s online TSE program database must be updated every year. A bulletin is sent to school districts within the first two weeks of May when the database has been rolled over and ready for the new school year. It is important that the TSE Coordinator information is updated every year, as well as personnel information. Any changes in the vehicle(s) in use for TSE must be updated, also.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3FC9E28-7844-4C42-A2AE-32D61DD0B8FE}"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6170900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C9E28-7844-4C42-A2AE-32D61DD0B8FE}"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0024738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dirty="0" smtClean="0"/>
              <a:t>List of active instructors. The instructors on this screen must have a current endorsement or conditional certificate. The application for program approval will not be approved if instructors are not current in Certification database. </a:t>
            </a:r>
            <a:endParaRPr lang="en-US" dirty="0"/>
          </a:p>
        </p:txBody>
      </p:sp>
      <p:sp>
        <p:nvSpPr>
          <p:cNvPr id="4" name="Slide Number Placeholder 3"/>
          <p:cNvSpPr>
            <a:spLocks noGrp="1"/>
          </p:cNvSpPr>
          <p:nvPr>
            <p:ph type="sldNum" sz="quarter" idx="10"/>
          </p:nvPr>
        </p:nvSpPr>
        <p:spPr/>
        <p:txBody>
          <a:bodyPr/>
          <a:lstStyle/>
          <a:p>
            <a:fld id="{D3FC9E28-7844-4C42-A2AE-32D61DD0B8FE}"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25222246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dirty="0" smtClean="0"/>
              <a:t>If an instructor is no longer teaching, delete the instructor or uncheck the “Active” box. The person will have a different colored line on the personnel page and no schools associated with them.</a:t>
            </a:r>
          </a:p>
          <a:p>
            <a:endParaRPr lang="en-US" dirty="0"/>
          </a:p>
        </p:txBody>
      </p:sp>
      <p:sp>
        <p:nvSpPr>
          <p:cNvPr id="4" name="Slide Number Placeholder 3"/>
          <p:cNvSpPr>
            <a:spLocks noGrp="1"/>
          </p:cNvSpPr>
          <p:nvPr>
            <p:ph type="sldNum" sz="quarter" idx="10"/>
          </p:nvPr>
        </p:nvSpPr>
        <p:spPr/>
        <p:txBody>
          <a:bodyPr/>
          <a:lstStyle/>
          <a:p>
            <a:fld id="{D3FC9E28-7844-4C42-A2AE-32D61DD0B8FE}"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170024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dirty="0" smtClean="0"/>
              <a:t>TSE Coordinator information should match information in OSPI TSE database</a:t>
            </a:r>
            <a:endParaRPr lang="en-US" dirty="0"/>
          </a:p>
        </p:txBody>
      </p:sp>
      <p:sp>
        <p:nvSpPr>
          <p:cNvPr id="4" name="Slide Number Placeholder 3"/>
          <p:cNvSpPr>
            <a:spLocks noGrp="1"/>
          </p:cNvSpPr>
          <p:nvPr>
            <p:ph type="sldNum" sz="quarter" idx="10"/>
          </p:nvPr>
        </p:nvSpPr>
        <p:spPr/>
        <p:txBody>
          <a:bodyPr/>
          <a:lstStyle/>
          <a:p>
            <a:fld id="{D3FC9E28-7844-4C42-A2AE-32D61DD0B8FE}"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2286397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dirty="0" smtClean="0"/>
              <a:t>Superintendent or designee is attesting that all information checked is current and valid. </a:t>
            </a:r>
            <a:endParaRPr lang="en-US" dirty="0"/>
          </a:p>
        </p:txBody>
      </p:sp>
      <p:sp>
        <p:nvSpPr>
          <p:cNvPr id="4" name="Slide Number Placeholder 3"/>
          <p:cNvSpPr>
            <a:spLocks noGrp="1"/>
          </p:cNvSpPr>
          <p:nvPr>
            <p:ph type="sldNum" sz="quarter" idx="10"/>
          </p:nvPr>
        </p:nvSpPr>
        <p:spPr/>
        <p:txBody>
          <a:bodyPr/>
          <a:lstStyle/>
          <a:p>
            <a:fld id="{D3FC9E28-7844-4C42-A2AE-32D61DD0B8FE}"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21825185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dirty="0" smtClean="0"/>
              <a:t>If an instructor is on the registration form and not in the OSPI database, that instructor will not be approved on the Registration form.</a:t>
            </a:r>
            <a:endParaRPr lang="en-US" dirty="0"/>
          </a:p>
        </p:txBody>
      </p:sp>
      <p:sp>
        <p:nvSpPr>
          <p:cNvPr id="4" name="Slide Number Placeholder 3"/>
          <p:cNvSpPr>
            <a:spLocks noGrp="1"/>
          </p:cNvSpPr>
          <p:nvPr>
            <p:ph type="sldNum" sz="quarter" idx="10"/>
          </p:nvPr>
        </p:nvSpPr>
        <p:spPr/>
        <p:txBody>
          <a:bodyPr/>
          <a:lstStyle/>
          <a:p>
            <a:fld id="{D3FC9E28-7844-4C42-A2AE-32D61DD0B8FE}"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23557687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dirty="0" smtClean="0"/>
              <a:t>Instructors must be included on the personnel page for the district in OSPI’s TSE online database and must have a current TSE endorsement or conditional certificate.</a:t>
            </a:r>
            <a:endParaRPr lang="en-US" dirty="0"/>
          </a:p>
        </p:txBody>
      </p:sp>
      <p:sp>
        <p:nvSpPr>
          <p:cNvPr id="4" name="Slide Number Placeholder 3"/>
          <p:cNvSpPr>
            <a:spLocks noGrp="1"/>
          </p:cNvSpPr>
          <p:nvPr>
            <p:ph type="sldNum" sz="quarter" idx="10"/>
          </p:nvPr>
        </p:nvSpPr>
        <p:spPr/>
        <p:txBody>
          <a:bodyPr/>
          <a:lstStyle/>
          <a:p>
            <a:fld id="{D3FC9E28-7844-4C42-A2AE-32D61DD0B8FE}"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3117062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EAD3FFE-55EF-4F2C-A712-0E6D246DA79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8590886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FC9E28-7844-4C42-A2AE-32D61DD0B8FE}"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40923776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DEC4D-2B7D-41E4-AD33-FA6885983255}" type="slidenum">
              <a:rPr lang="en-US" smtClean="0"/>
              <a:t>61</a:t>
            </a:fld>
            <a:endParaRPr lang="en-US"/>
          </a:p>
        </p:txBody>
      </p:sp>
    </p:spTree>
    <p:extLst>
      <p:ext uri="{BB962C8B-B14F-4D97-AF65-F5344CB8AC3E}">
        <p14:creationId xmlns:p14="http://schemas.microsoft.com/office/powerpoint/2010/main" val="34871667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DEC4D-2B7D-41E4-AD33-FA6885983255}" type="slidenum">
              <a:rPr lang="en-US" smtClean="0"/>
              <a:t>62</a:t>
            </a:fld>
            <a:endParaRPr lang="en-US"/>
          </a:p>
        </p:txBody>
      </p:sp>
    </p:spTree>
    <p:extLst>
      <p:ext uri="{BB962C8B-B14F-4D97-AF65-F5344CB8AC3E}">
        <p14:creationId xmlns:p14="http://schemas.microsoft.com/office/powerpoint/2010/main" val="11710086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DEC4D-2B7D-41E4-AD33-FA6885983255}" type="slidenum">
              <a:rPr lang="en-US" smtClean="0"/>
              <a:t>63</a:t>
            </a:fld>
            <a:endParaRPr lang="en-US"/>
          </a:p>
        </p:txBody>
      </p:sp>
    </p:spTree>
    <p:extLst>
      <p:ext uri="{BB962C8B-B14F-4D97-AF65-F5344CB8AC3E}">
        <p14:creationId xmlns:p14="http://schemas.microsoft.com/office/powerpoint/2010/main" val="35114490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DEC4D-2B7D-41E4-AD33-FA6885983255}" type="slidenum">
              <a:rPr lang="en-US" smtClean="0"/>
              <a:t>64</a:t>
            </a:fld>
            <a:endParaRPr lang="en-US"/>
          </a:p>
        </p:txBody>
      </p:sp>
    </p:spTree>
    <p:extLst>
      <p:ext uri="{BB962C8B-B14F-4D97-AF65-F5344CB8AC3E}">
        <p14:creationId xmlns:p14="http://schemas.microsoft.com/office/powerpoint/2010/main" val="29730763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DEC4D-2B7D-41E4-AD33-FA6885983255}" type="slidenum">
              <a:rPr lang="en-US" smtClean="0"/>
              <a:t>65</a:t>
            </a:fld>
            <a:endParaRPr lang="en-US"/>
          </a:p>
        </p:txBody>
      </p:sp>
    </p:spTree>
    <p:extLst>
      <p:ext uri="{BB962C8B-B14F-4D97-AF65-F5344CB8AC3E}">
        <p14:creationId xmlns:p14="http://schemas.microsoft.com/office/powerpoint/2010/main" val="10279515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DEC4D-2B7D-41E4-AD33-FA6885983255}" type="slidenum">
              <a:rPr lang="en-US" smtClean="0"/>
              <a:t>66</a:t>
            </a:fld>
            <a:endParaRPr lang="en-US"/>
          </a:p>
        </p:txBody>
      </p:sp>
    </p:spTree>
    <p:extLst>
      <p:ext uri="{BB962C8B-B14F-4D97-AF65-F5344CB8AC3E}">
        <p14:creationId xmlns:p14="http://schemas.microsoft.com/office/powerpoint/2010/main" val="13237569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DEC4D-2B7D-41E4-AD33-FA6885983255}" type="slidenum">
              <a:rPr lang="en-US" smtClean="0"/>
              <a:t>67</a:t>
            </a:fld>
            <a:endParaRPr lang="en-US"/>
          </a:p>
        </p:txBody>
      </p:sp>
    </p:spTree>
    <p:extLst>
      <p:ext uri="{BB962C8B-B14F-4D97-AF65-F5344CB8AC3E}">
        <p14:creationId xmlns:p14="http://schemas.microsoft.com/office/powerpoint/2010/main" val="15723383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DEC4D-2B7D-41E4-AD33-FA6885983255}" type="slidenum">
              <a:rPr lang="en-US" smtClean="0"/>
              <a:t>68</a:t>
            </a:fld>
            <a:endParaRPr lang="en-US"/>
          </a:p>
        </p:txBody>
      </p:sp>
    </p:spTree>
    <p:extLst>
      <p:ext uri="{BB962C8B-B14F-4D97-AF65-F5344CB8AC3E}">
        <p14:creationId xmlns:p14="http://schemas.microsoft.com/office/powerpoint/2010/main" val="25057103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We look to partner with you for a successful TSE program. To do that we need your help during audits. The following items will require you to work with us to correct: </a:t>
            </a:r>
          </a:p>
          <a:p>
            <a:r>
              <a:rPr lang="en-US" sz="1200" b="0" i="0" u="none" strike="noStrike" kern="1200" baseline="0" dirty="0" smtClean="0">
                <a:solidFill>
                  <a:schemeClr val="tx1"/>
                </a:solidFill>
                <a:latin typeface="+mn-lt"/>
                <a:ea typeface="+mn-ea"/>
                <a:cs typeface="+mn-cs"/>
              </a:rPr>
              <a:t>Using non-OSPI approved instructors</a:t>
            </a:r>
          </a:p>
          <a:p>
            <a:r>
              <a:rPr lang="en-US" sz="1200" b="0" i="0" u="none" strike="noStrike" kern="1200" baseline="0" dirty="0" smtClean="0">
                <a:solidFill>
                  <a:schemeClr val="tx1"/>
                </a:solidFill>
                <a:latin typeface="+mn-lt"/>
                <a:ea typeface="+mn-ea"/>
                <a:cs typeface="+mn-cs"/>
              </a:rPr>
              <a:t>Not teaching Required Curriculum material</a:t>
            </a:r>
          </a:p>
          <a:p>
            <a:r>
              <a:rPr lang="en-US" sz="1200" b="0" i="0" u="none" strike="noStrike" kern="1200" baseline="0" dirty="0" smtClean="0">
                <a:solidFill>
                  <a:schemeClr val="tx1"/>
                </a:solidFill>
                <a:latin typeface="+mn-lt"/>
                <a:ea typeface="+mn-ea"/>
                <a:cs typeface="+mn-cs"/>
              </a:rPr>
              <a:t>Accurate records are not maintained</a:t>
            </a:r>
          </a:p>
          <a:p>
            <a:r>
              <a:rPr lang="en-US" sz="1200" b="0" i="0" u="none" strike="noStrike" kern="1200" baseline="0" dirty="0" smtClean="0">
                <a:solidFill>
                  <a:schemeClr val="tx1"/>
                </a:solidFill>
                <a:latin typeface="+mn-lt"/>
                <a:ea typeface="+mn-ea"/>
                <a:cs typeface="+mn-cs"/>
              </a:rPr>
              <a:t>Inaccurate submission of student results to DOL</a:t>
            </a:r>
          </a:p>
          <a:p>
            <a:r>
              <a:rPr lang="en-US" sz="1200" b="0" i="0" u="none" strike="noStrike" kern="1200" baseline="0" dirty="0" smtClean="0">
                <a:solidFill>
                  <a:schemeClr val="tx1"/>
                </a:solidFill>
                <a:latin typeface="+mn-lt"/>
                <a:ea typeface="+mn-ea"/>
                <a:cs typeface="+mn-cs"/>
              </a:rPr>
              <a:t>Being uncooperative with request to schedule an audit or request for records </a:t>
            </a:r>
          </a:p>
          <a:p>
            <a:endParaRPr lang="en-US" dirty="0"/>
          </a:p>
        </p:txBody>
      </p:sp>
      <p:sp>
        <p:nvSpPr>
          <p:cNvPr id="4" name="Slide Number Placeholder 3"/>
          <p:cNvSpPr>
            <a:spLocks noGrp="1"/>
          </p:cNvSpPr>
          <p:nvPr>
            <p:ph type="sldNum" sz="quarter" idx="10"/>
          </p:nvPr>
        </p:nvSpPr>
        <p:spPr/>
        <p:txBody>
          <a:bodyPr/>
          <a:lstStyle/>
          <a:p>
            <a:fld id="{54B1F706-1D90-4BDD-A459-3C69FDE68D9B}" type="slidenum">
              <a:rPr lang="en-US" smtClean="0"/>
              <a:t>69</a:t>
            </a:fld>
            <a:endParaRPr lang="en-US" dirty="0"/>
          </a:p>
        </p:txBody>
      </p:sp>
    </p:spTree>
    <p:extLst>
      <p:ext uri="{BB962C8B-B14F-4D97-AF65-F5344CB8AC3E}">
        <p14:creationId xmlns:p14="http://schemas.microsoft.com/office/powerpoint/2010/main" val="2243467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1F706-1D90-4BDD-A459-3C69FDE68D9B}"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9693171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DOL has a progressive discipline process that starts with a letter of education on your first violation. This educational letter will identify the areas that need improvement. The process is set up in stages to ensure early compliance with the law. If the same violation is repeated, then additional letters may be sent and may ultimately result in a suspension. </a:t>
            </a:r>
            <a:endParaRPr lang="en-US" dirty="0"/>
          </a:p>
        </p:txBody>
      </p:sp>
      <p:sp>
        <p:nvSpPr>
          <p:cNvPr id="4" name="Slide Number Placeholder 3"/>
          <p:cNvSpPr>
            <a:spLocks noGrp="1"/>
          </p:cNvSpPr>
          <p:nvPr>
            <p:ph type="sldNum" sz="quarter" idx="10"/>
          </p:nvPr>
        </p:nvSpPr>
        <p:spPr/>
        <p:txBody>
          <a:bodyPr/>
          <a:lstStyle/>
          <a:p>
            <a:fld id="{0C7DEC4D-2B7D-41E4-AD33-FA6885983255}" type="slidenum">
              <a:rPr lang="en-US" smtClean="0"/>
              <a:t>70</a:t>
            </a:fld>
            <a:endParaRPr lang="en-US"/>
          </a:p>
        </p:txBody>
      </p:sp>
    </p:spTree>
    <p:extLst>
      <p:ext uri="{BB962C8B-B14F-4D97-AF65-F5344CB8AC3E}">
        <p14:creationId xmlns:p14="http://schemas.microsoft.com/office/powerpoint/2010/main" val="40700562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has nothing to do with teachers certification </a:t>
            </a:r>
            <a:endParaRPr lang="en-US" dirty="0"/>
          </a:p>
        </p:txBody>
      </p:sp>
      <p:sp>
        <p:nvSpPr>
          <p:cNvPr id="4" name="Slide Number Placeholder 3"/>
          <p:cNvSpPr>
            <a:spLocks noGrp="1"/>
          </p:cNvSpPr>
          <p:nvPr>
            <p:ph type="sldNum" sz="quarter" idx="10"/>
          </p:nvPr>
        </p:nvSpPr>
        <p:spPr/>
        <p:txBody>
          <a:bodyPr/>
          <a:lstStyle/>
          <a:p>
            <a:fld id="{0C7DEC4D-2B7D-41E4-AD33-FA6885983255}" type="slidenum">
              <a:rPr lang="en-US" smtClean="0"/>
              <a:t>71</a:t>
            </a:fld>
            <a:endParaRPr lang="en-US"/>
          </a:p>
        </p:txBody>
      </p:sp>
    </p:spTree>
    <p:extLst>
      <p:ext uri="{BB962C8B-B14F-4D97-AF65-F5344CB8AC3E}">
        <p14:creationId xmlns:p14="http://schemas.microsoft.com/office/powerpoint/2010/main" val="34518644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The letter of suspension will give you an opportunity to provide DOL with a corrective action plan. This plan would outline the steps that your program will take to ensure compliance. We will work with you to reach agreement on the action plan. </a:t>
            </a:r>
            <a:endParaRPr lang="en-US" dirty="0"/>
          </a:p>
        </p:txBody>
      </p:sp>
      <p:sp>
        <p:nvSpPr>
          <p:cNvPr id="4" name="Slide Number Placeholder 3"/>
          <p:cNvSpPr>
            <a:spLocks noGrp="1"/>
          </p:cNvSpPr>
          <p:nvPr>
            <p:ph type="sldNum" sz="quarter" idx="10"/>
          </p:nvPr>
        </p:nvSpPr>
        <p:spPr/>
        <p:txBody>
          <a:bodyPr/>
          <a:lstStyle/>
          <a:p>
            <a:fld id="{0C7DEC4D-2B7D-41E4-AD33-FA6885983255}" type="slidenum">
              <a:rPr lang="en-US" smtClean="0"/>
              <a:t>72</a:t>
            </a:fld>
            <a:endParaRPr lang="en-US"/>
          </a:p>
        </p:txBody>
      </p:sp>
    </p:spTree>
    <p:extLst>
      <p:ext uri="{BB962C8B-B14F-4D97-AF65-F5344CB8AC3E}">
        <p14:creationId xmlns:p14="http://schemas.microsoft.com/office/powerpoint/2010/main" val="34277643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1F706-1D90-4BDD-A459-3C69FDE68D9B}" type="slidenum">
              <a:rPr lang="en-US" smtClean="0"/>
              <a:t>73</a:t>
            </a:fld>
            <a:endParaRPr lang="en-US" dirty="0"/>
          </a:p>
        </p:txBody>
      </p:sp>
    </p:spTree>
    <p:extLst>
      <p:ext uri="{BB962C8B-B14F-4D97-AF65-F5344CB8AC3E}">
        <p14:creationId xmlns:p14="http://schemas.microsoft.com/office/powerpoint/2010/main" val="72869253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1F706-1D90-4BDD-A459-3C69FDE68D9B}" type="slidenum">
              <a:rPr lang="en-US" smtClean="0"/>
              <a:t>74</a:t>
            </a:fld>
            <a:endParaRPr lang="en-US" dirty="0"/>
          </a:p>
        </p:txBody>
      </p:sp>
    </p:spTree>
    <p:extLst>
      <p:ext uri="{BB962C8B-B14F-4D97-AF65-F5344CB8AC3E}">
        <p14:creationId xmlns:p14="http://schemas.microsoft.com/office/powerpoint/2010/main" val="10608476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DEC4D-2B7D-41E4-AD33-FA6885983255}" type="slidenum">
              <a:rPr lang="en-US" smtClean="0"/>
              <a:t>75</a:t>
            </a:fld>
            <a:endParaRPr lang="en-US"/>
          </a:p>
        </p:txBody>
      </p:sp>
    </p:spTree>
    <p:extLst>
      <p:ext uri="{BB962C8B-B14F-4D97-AF65-F5344CB8AC3E}">
        <p14:creationId xmlns:p14="http://schemas.microsoft.com/office/powerpoint/2010/main" val="35340438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sz="1300" dirty="0"/>
              <a:t>Slide 2: Read Slide</a:t>
            </a:r>
          </a:p>
          <a:p>
            <a:pPr marL="181240" indent="-181240">
              <a:buFontTx/>
              <a:buChar char="-"/>
            </a:pPr>
            <a:endParaRPr lang="en-US" dirty="0"/>
          </a:p>
        </p:txBody>
      </p:sp>
      <p:sp>
        <p:nvSpPr>
          <p:cNvPr id="4" name="Slide Number Placeholder 3"/>
          <p:cNvSpPr>
            <a:spLocks noGrp="1"/>
          </p:cNvSpPr>
          <p:nvPr>
            <p:ph type="sldNum" sz="quarter" idx="10"/>
          </p:nvPr>
        </p:nvSpPr>
        <p:spPr/>
        <p:txBody>
          <a:bodyPr/>
          <a:lstStyle/>
          <a:p>
            <a:fld id="{F3A509E9-6A93-4EF6-A42E-F244EDDAEC46}"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1114246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sz="1300" dirty="0"/>
              <a:t>Slide 3:  The following slides are straight from IEGR Section 6.1</a:t>
            </a:r>
          </a:p>
        </p:txBody>
      </p:sp>
      <p:sp>
        <p:nvSpPr>
          <p:cNvPr id="4" name="Slide Number Placeholder 3"/>
          <p:cNvSpPr>
            <a:spLocks noGrp="1"/>
          </p:cNvSpPr>
          <p:nvPr>
            <p:ph type="sldNum" sz="quarter" idx="10"/>
          </p:nvPr>
        </p:nvSpPr>
        <p:spPr/>
        <p:txBody>
          <a:bodyPr/>
          <a:lstStyle/>
          <a:p>
            <a:fld id="{F3A509E9-6A93-4EF6-A42E-F244EDDAEC46}"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16579703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sz="1300" dirty="0"/>
              <a:t>Slide 4:  Overview:	</a:t>
            </a:r>
          </a:p>
          <a:p>
            <a:endParaRPr lang="en-US" sz="1300" dirty="0"/>
          </a:p>
          <a:p>
            <a:pPr lvl="0"/>
            <a:r>
              <a:rPr lang="en-US" sz="1300" dirty="0"/>
              <a:t>- 2 Routes minimum required</a:t>
            </a:r>
          </a:p>
          <a:p>
            <a:pPr lvl="0"/>
            <a:r>
              <a:rPr lang="en-US" sz="1300" dirty="0"/>
              <a:t>- All Maneuvers from those outlined in Chapter 6.2 (LATER SLIDES)</a:t>
            </a:r>
          </a:p>
          <a:p>
            <a:pPr lvl="0"/>
            <a:r>
              <a:rPr lang="en-US" sz="1300" dirty="0"/>
              <a:t>- 3-5 Miles, No less than 15 minutes, generally no more than 20 minutes</a:t>
            </a:r>
          </a:p>
          <a:p>
            <a:pPr lvl="0"/>
            <a:r>
              <a:rPr lang="en-US" sz="1300" dirty="0"/>
              <a:t>- Cannot use a test route from a LSO</a:t>
            </a:r>
          </a:p>
        </p:txBody>
      </p:sp>
      <p:sp>
        <p:nvSpPr>
          <p:cNvPr id="4" name="Slide Number Placeholder 3"/>
          <p:cNvSpPr>
            <a:spLocks noGrp="1"/>
          </p:cNvSpPr>
          <p:nvPr>
            <p:ph type="sldNum" sz="quarter" idx="10"/>
          </p:nvPr>
        </p:nvSpPr>
        <p:spPr/>
        <p:txBody>
          <a:bodyPr/>
          <a:lstStyle/>
          <a:p>
            <a:fld id="{F3A509E9-6A93-4EF6-A42E-F244EDDAEC46}"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68219012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sz="1300" dirty="0"/>
              <a:t>Slide 5: Overview:</a:t>
            </a:r>
          </a:p>
          <a:p>
            <a:endParaRPr lang="en-US" sz="1300" dirty="0"/>
          </a:p>
          <a:p>
            <a:pPr lvl="0"/>
            <a:r>
              <a:rPr lang="en-US" sz="1300" dirty="0"/>
              <a:t>- Routes sent to </a:t>
            </a:r>
            <a:r>
              <a:rPr lang="en-US" sz="1300" dirty="0" smtClean="0"/>
              <a:t>DTS Examiners </a:t>
            </a:r>
            <a:r>
              <a:rPr lang="en-US" sz="1300" dirty="0"/>
              <a:t>inbox</a:t>
            </a:r>
          </a:p>
          <a:p>
            <a:pPr lvl="0"/>
            <a:r>
              <a:rPr lang="en-US" sz="1300" dirty="0"/>
              <a:t>- Header requirements </a:t>
            </a:r>
          </a:p>
          <a:p>
            <a:pPr lvl="0"/>
            <a:r>
              <a:rPr lang="en-US" sz="1300" dirty="0"/>
              <a:t>- Start from business location</a:t>
            </a:r>
          </a:p>
          <a:p>
            <a:pPr lvl="0"/>
            <a:r>
              <a:rPr lang="en-US" sz="1300" dirty="0"/>
              <a:t>- Cannot use testing routes for training.</a:t>
            </a:r>
          </a:p>
          <a:p>
            <a:endParaRPr lang="en-US" dirty="0"/>
          </a:p>
        </p:txBody>
      </p:sp>
      <p:sp>
        <p:nvSpPr>
          <p:cNvPr id="4" name="Slide Number Placeholder 3"/>
          <p:cNvSpPr>
            <a:spLocks noGrp="1"/>
          </p:cNvSpPr>
          <p:nvPr>
            <p:ph type="sldNum" sz="quarter" idx="10"/>
          </p:nvPr>
        </p:nvSpPr>
        <p:spPr/>
        <p:txBody>
          <a:bodyPr/>
          <a:lstStyle/>
          <a:p>
            <a:fld id="{F3A509E9-6A93-4EF6-A42E-F244EDDAEC46}"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3277440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dirty="0" smtClean="0"/>
              <a:t>Outcome</a:t>
            </a:r>
            <a:r>
              <a:rPr lang="en-US" baseline="0" dirty="0" smtClean="0"/>
              <a:t> measure 2.4 in Results Washington Goal 4: Healthy &amp; Safe Communities is used to track progress toward Target Zero. The three leading indicators that fall below this outcome measure are Priority Level 1 in the Target Zero Plan, meaning they are primary factors that are involved in at least 30% of traffic fatalities between 2012 and 2014. These factors are: fatalities involving impaired drivers, speed-involved fatalities, and fatalities involving young drivers. Each of these measures exceeded their target levels for 2016. The target levels are determined by the annual reductions needed to achieve Target Zero by 2030.</a:t>
            </a:r>
            <a:endParaRPr lang="en-US" dirty="0" smtClean="0"/>
          </a:p>
        </p:txBody>
      </p:sp>
      <p:sp>
        <p:nvSpPr>
          <p:cNvPr id="4" name="Slide Number Placeholder 3"/>
          <p:cNvSpPr>
            <a:spLocks noGrp="1"/>
          </p:cNvSpPr>
          <p:nvPr>
            <p:ph type="sldNum" sz="quarter" idx="10"/>
          </p:nvPr>
        </p:nvSpPr>
        <p:spPr/>
        <p:txBody>
          <a:bodyPr/>
          <a:lstStyle/>
          <a:p>
            <a:fld id="{0EAD3FFE-55EF-4F2C-A712-0E6D246DA79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5578898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sz="1300" dirty="0"/>
              <a:t>Slide 6:  Read</a:t>
            </a:r>
          </a:p>
        </p:txBody>
      </p:sp>
      <p:sp>
        <p:nvSpPr>
          <p:cNvPr id="4" name="Slide Number Placeholder 3"/>
          <p:cNvSpPr>
            <a:spLocks noGrp="1"/>
          </p:cNvSpPr>
          <p:nvPr>
            <p:ph type="sldNum" sz="quarter" idx="10"/>
          </p:nvPr>
        </p:nvSpPr>
        <p:spPr/>
        <p:txBody>
          <a:bodyPr/>
          <a:lstStyle/>
          <a:p>
            <a:fld id="{F3A509E9-6A93-4EF6-A42E-F244EDDAEC46}"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286120031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defTabSz="966612">
              <a:defRPr/>
            </a:pPr>
            <a:r>
              <a:rPr lang="en-US" sz="1300" dirty="0"/>
              <a:t>Slide 7:   Easiest way to define requirements is to look at the Drive Route Review checklist</a:t>
            </a:r>
          </a:p>
          <a:p>
            <a:endParaRPr lang="en-US" dirty="0"/>
          </a:p>
        </p:txBody>
      </p:sp>
      <p:sp>
        <p:nvSpPr>
          <p:cNvPr id="4" name="Slide Number Placeholder 3"/>
          <p:cNvSpPr>
            <a:spLocks noGrp="1"/>
          </p:cNvSpPr>
          <p:nvPr>
            <p:ph type="sldNum" sz="quarter" idx="10"/>
          </p:nvPr>
        </p:nvSpPr>
        <p:spPr/>
        <p:txBody>
          <a:bodyPr/>
          <a:lstStyle/>
          <a:p>
            <a:fld id="{F3A509E9-6A93-4EF6-A42E-F244EDDAEC46}"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182573463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sz="1300" dirty="0"/>
              <a:t>Slide 8:   The checklist is in essence separated by Pre-Drive and onsite items for review, which we will look at more closely on the next few slides.</a:t>
            </a:r>
          </a:p>
        </p:txBody>
      </p:sp>
      <p:sp>
        <p:nvSpPr>
          <p:cNvPr id="4" name="Slide Number Placeholder 3"/>
          <p:cNvSpPr>
            <a:spLocks noGrp="1"/>
          </p:cNvSpPr>
          <p:nvPr>
            <p:ph type="sldNum" sz="quarter" idx="10"/>
          </p:nvPr>
        </p:nvSpPr>
        <p:spPr/>
        <p:txBody>
          <a:bodyPr/>
          <a:lstStyle/>
          <a:p>
            <a:fld id="{F3A509E9-6A93-4EF6-A42E-F244EDDAEC46}"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420185033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sz="1300" dirty="0"/>
              <a:t>Slide 9:   Review all</a:t>
            </a:r>
          </a:p>
          <a:p>
            <a:endParaRPr lang="en-US" dirty="0"/>
          </a:p>
        </p:txBody>
      </p:sp>
      <p:sp>
        <p:nvSpPr>
          <p:cNvPr id="4" name="Slide Number Placeholder 3"/>
          <p:cNvSpPr>
            <a:spLocks noGrp="1"/>
          </p:cNvSpPr>
          <p:nvPr>
            <p:ph type="sldNum" sz="quarter" idx="10"/>
          </p:nvPr>
        </p:nvSpPr>
        <p:spPr/>
        <p:txBody>
          <a:bodyPr/>
          <a:lstStyle/>
          <a:p>
            <a:fld id="{F3A509E9-6A93-4EF6-A42E-F244EDDAEC46}"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142110452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sz="1300" dirty="0"/>
              <a:t>Slide 10 and 11: Briefly list all requirements.  “We will look at a few of these maneuvers in more detail in coming slides”.</a:t>
            </a:r>
          </a:p>
          <a:p>
            <a:endParaRPr lang="en-US" dirty="0"/>
          </a:p>
        </p:txBody>
      </p:sp>
      <p:sp>
        <p:nvSpPr>
          <p:cNvPr id="4" name="Slide Number Placeholder 3"/>
          <p:cNvSpPr>
            <a:spLocks noGrp="1"/>
          </p:cNvSpPr>
          <p:nvPr>
            <p:ph type="sldNum" sz="quarter" idx="10"/>
          </p:nvPr>
        </p:nvSpPr>
        <p:spPr/>
        <p:txBody>
          <a:bodyPr/>
          <a:lstStyle/>
          <a:p>
            <a:fld id="{F3A509E9-6A93-4EF6-A42E-F244EDDAEC46}"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4125777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sz="1300" dirty="0"/>
              <a:t>Slide 10 and 11: Briefly list all requirements.  “We will look at a few of these maneuvers in more detail in coming slides”.</a:t>
            </a:r>
          </a:p>
        </p:txBody>
      </p:sp>
      <p:sp>
        <p:nvSpPr>
          <p:cNvPr id="4" name="Slide Number Placeholder 3"/>
          <p:cNvSpPr>
            <a:spLocks noGrp="1"/>
          </p:cNvSpPr>
          <p:nvPr>
            <p:ph type="sldNum" sz="quarter" idx="10"/>
          </p:nvPr>
        </p:nvSpPr>
        <p:spPr/>
        <p:txBody>
          <a:bodyPr/>
          <a:lstStyle/>
          <a:p>
            <a:fld id="{F3A509E9-6A93-4EF6-A42E-F244EDDAEC46}"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334566270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defTabSz="966612">
              <a:defRPr/>
            </a:pPr>
            <a:r>
              <a:rPr lang="en-US" sz="1300" dirty="0"/>
              <a:t>Slide 12 and 13:  Review process (read / talk to)</a:t>
            </a:r>
          </a:p>
          <a:p>
            <a:endParaRPr lang="en-US" dirty="0"/>
          </a:p>
        </p:txBody>
      </p:sp>
      <p:sp>
        <p:nvSpPr>
          <p:cNvPr id="4" name="Slide Number Placeholder 3"/>
          <p:cNvSpPr>
            <a:spLocks noGrp="1"/>
          </p:cNvSpPr>
          <p:nvPr>
            <p:ph type="sldNum" sz="quarter" idx="10"/>
          </p:nvPr>
        </p:nvSpPr>
        <p:spPr/>
        <p:txBody>
          <a:bodyPr/>
          <a:lstStyle/>
          <a:p>
            <a:fld id="{F3A509E9-6A93-4EF6-A42E-F244EDDAEC46}"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391276585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defTabSz="966612">
              <a:defRPr/>
            </a:pPr>
            <a:r>
              <a:rPr lang="en-US" sz="1300" dirty="0"/>
              <a:t>Slide 12 and 13:  Review process (read / talk to)</a:t>
            </a:r>
          </a:p>
          <a:p>
            <a:endParaRPr lang="en-US" dirty="0"/>
          </a:p>
        </p:txBody>
      </p:sp>
      <p:sp>
        <p:nvSpPr>
          <p:cNvPr id="4" name="Slide Number Placeholder 3"/>
          <p:cNvSpPr>
            <a:spLocks noGrp="1"/>
          </p:cNvSpPr>
          <p:nvPr>
            <p:ph type="sldNum" sz="quarter" idx="10"/>
          </p:nvPr>
        </p:nvSpPr>
        <p:spPr/>
        <p:txBody>
          <a:bodyPr/>
          <a:lstStyle/>
          <a:p>
            <a:fld id="{F3A509E9-6A93-4EF6-A42E-F244EDDAEC46}"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357715470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sz="1300" dirty="0"/>
              <a:t>Slide 14: </a:t>
            </a:r>
          </a:p>
          <a:p>
            <a:pPr lvl="0"/>
            <a:r>
              <a:rPr lang="en-US" sz="1300" b="1" dirty="0"/>
              <a:t>Delays in certification: </a:t>
            </a:r>
            <a:r>
              <a:rPr lang="en-US" sz="1300" dirty="0"/>
              <a:t>READ</a:t>
            </a:r>
          </a:p>
          <a:p>
            <a:pPr lvl="0"/>
            <a:r>
              <a:rPr lang="en-US" sz="1300" b="1" dirty="0"/>
              <a:t>Uncontrolled Intersections:</a:t>
            </a:r>
            <a:r>
              <a:rPr lang="en-US" sz="1300" dirty="0"/>
              <a:t> READ</a:t>
            </a:r>
          </a:p>
          <a:p>
            <a:pPr lvl="0"/>
            <a:r>
              <a:rPr lang="en-US" sz="1300" b="1" dirty="0"/>
              <a:t>Uncontrolled intersection:</a:t>
            </a:r>
            <a:r>
              <a:rPr lang="en-US" sz="1300" dirty="0"/>
              <a:t> READ / Talk to </a:t>
            </a:r>
          </a:p>
          <a:p>
            <a:pPr lvl="0"/>
            <a:r>
              <a:rPr lang="en-US" sz="1300" b="1" dirty="0"/>
              <a:t>Electronic Versions:</a:t>
            </a:r>
            <a:r>
              <a:rPr lang="en-US" sz="1300" dirty="0"/>
              <a:t> READ</a:t>
            </a:r>
          </a:p>
          <a:p>
            <a:pPr lvl="0"/>
            <a:r>
              <a:rPr lang="en-US" sz="1300" b="1" dirty="0"/>
              <a:t>Backing Maneuvers:</a:t>
            </a:r>
            <a:r>
              <a:rPr lang="en-US" sz="1300" dirty="0"/>
              <a:t> READ – “Backing into a stop sign impedes the flow of traffic and can have an outcome ranging from a CP to a DP. I.E. </a:t>
            </a:r>
            <a:r>
              <a:rPr lang="en-US" sz="1300" dirty="0" err="1"/>
              <a:t>vehs</a:t>
            </a:r>
            <a:r>
              <a:rPr lang="en-US" sz="1300" dirty="0"/>
              <a:t> not being able to safely stop in the proper lane / going around the backing </a:t>
            </a:r>
            <a:r>
              <a:rPr lang="en-US" sz="1300" dirty="0" err="1"/>
              <a:t>veh</a:t>
            </a:r>
            <a:r>
              <a:rPr lang="en-US" sz="1300" dirty="0"/>
              <a:t>”.</a:t>
            </a:r>
          </a:p>
          <a:p>
            <a:pPr lvl="0"/>
            <a:r>
              <a:rPr lang="en-US" sz="1300" b="1" dirty="0"/>
              <a:t>Cul-de-sacs:</a:t>
            </a:r>
            <a:r>
              <a:rPr lang="en-US" sz="1300" dirty="0"/>
              <a:t> Often can find children playing in them, avoid using whenever possible.</a:t>
            </a:r>
          </a:p>
          <a:p>
            <a:pPr lvl="0"/>
            <a:r>
              <a:rPr lang="en-US" sz="1300" b="1" dirty="0"/>
              <a:t>Speed limit signs:</a:t>
            </a:r>
            <a:r>
              <a:rPr lang="en-US" sz="1300" dirty="0"/>
              <a:t> Schools must be cognizant of where posted signs are on your route.  If a tester is driving in an area where the speed limit is knowingly not posted, it is not necessarily accurate to give them a “slow” on the skills exam if they are in compliance with RCW 46.61.400</a:t>
            </a:r>
          </a:p>
          <a:p>
            <a:pPr lvl="0"/>
            <a:endParaRPr lang="en-US" sz="1300" dirty="0"/>
          </a:p>
          <a:p>
            <a:pPr defTabSz="966612">
              <a:defRPr/>
            </a:pPr>
            <a:r>
              <a:rPr lang="en-US" sz="1300" dirty="0"/>
              <a:t>Uncontrolled Intersection are becoming harder to find in some areas; we can approve without them after the DOL reviews the area to validate none are available (maintain 3-5 mile rule and 15-20 Min).</a:t>
            </a:r>
          </a:p>
          <a:p>
            <a:pPr lvl="0"/>
            <a:endParaRPr lang="en-US" sz="1300" dirty="0"/>
          </a:p>
        </p:txBody>
      </p:sp>
      <p:sp>
        <p:nvSpPr>
          <p:cNvPr id="4" name="Slide Number Placeholder 3"/>
          <p:cNvSpPr>
            <a:spLocks noGrp="1"/>
          </p:cNvSpPr>
          <p:nvPr>
            <p:ph type="sldNum" sz="quarter" idx="10"/>
          </p:nvPr>
        </p:nvSpPr>
        <p:spPr/>
        <p:txBody>
          <a:bodyPr/>
          <a:lstStyle/>
          <a:p>
            <a:fld id="{F3A509E9-6A93-4EF6-A42E-F244EDDAEC46}"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256282650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sz="1300" dirty="0"/>
              <a:t>Slide 14: </a:t>
            </a:r>
          </a:p>
          <a:p>
            <a:pPr lvl="0"/>
            <a:r>
              <a:rPr lang="en-US" sz="1300" b="1" dirty="0"/>
              <a:t>Delays in certification: </a:t>
            </a:r>
            <a:r>
              <a:rPr lang="en-US" sz="1300" dirty="0"/>
              <a:t>READ</a:t>
            </a:r>
          </a:p>
          <a:p>
            <a:pPr lvl="0"/>
            <a:r>
              <a:rPr lang="en-US" sz="1300" b="1" dirty="0"/>
              <a:t>Uncontrolled Intersections:</a:t>
            </a:r>
            <a:r>
              <a:rPr lang="en-US" sz="1300" dirty="0"/>
              <a:t> READ</a:t>
            </a:r>
          </a:p>
          <a:p>
            <a:pPr lvl="0"/>
            <a:r>
              <a:rPr lang="en-US" sz="1300" b="1" dirty="0"/>
              <a:t>Uncontrolled intersection:</a:t>
            </a:r>
            <a:r>
              <a:rPr lang="en-US" sz="1300" dirty="0"/>
              <a:t> READ / Talk to </a:t>
            </a:r>
          </a:p>
          <a:p>
            <a:pPr lvl="0"/>
            <a:r>
              <a:rPr lang="en-US" sz="1300" b="1" dirty="0"/>
              <a:t>Electronic Versions:</a:t>
            </a:r>
            <a:r>
              <a:rPr lang="en-US" sz="1300" dirty="0"/>
              <a:t> READ</a:t>
            </a:r>
          </a:p>
          <a:p>
            <a:pPr lvl="0"/>
            <a:r>
              <a:rPr lang="en-US" sz="1300" b="1" dirty="0"/>
              <a:t>Backing Maneuvers:</a:t>
            </a:r>
            <a:r>
              <a:rPr lang="en-US" sz="1300" dirty="0"/>
              <a:t> READ – “Backing into a stop sign impedes the flow of traffic and can have an outcome ranging from a CP to a DP. I.E. </a:t>
            </a:r>
            <a:r>
              <a:rPr lang="en-US" sz="1300" dirty="0" err="1"/>
              <a:t>vehs</a:t>
            </a:r>
            <a:r>
              <a:rPr lang="en-US" sz="1300" dirty="0"/>
              <a:t> not being able to safely stop in the proper lane / going around the backing </a:t>
            </a:r>
            <a:r>
              <a:rPr lang="en-US" sz="1300" dirty="0" err="1"/>
              <a:t>veh</a:t>
            </a:r>
            <a:r>
              <a:rPr lang="en-US" sz="1300" dirty="0"/>
              <a:t>”.</a:t>
            </a:r>
          </a:p>
          <a:p>
            <a:pPr lvl="0"/>
            <a:r>
              <a:rPr lang="en-US" sz="1300" b="1" dirty="0"/>
              <a:t>Cul-de-sacs:</a:t>
            </a:r>
            <a:r>
              <a:rPr lang="en-US" sz="1300" dirty="0"/>
              <a:t> Often can find children playing in them, avoid using whenever possible.</a:t>
            </a:r>
          </a:p>
          <a:p>
            <a:pPr lvl="0"/>
            <a:r>
              <a:rPr lang="en-US" sz="1300" b="1" dirty="0"/>
              <a:t>Speed limit signs:</a:t>
            </a:r>
            <a:r>
              <a:rPr lang="en-US" sz="1300" dirty="0"/>
              <a:t> Schools must be cognizant of where posted signs are on your route.  If a tester is driving in an area where the speed limit is knowingly not posted, it is not necessarily accurate to give them a “slow” on the skills exam if they are in compliance with RCW 46.61.400</a:t>
            </a:r>
          </a:p>
          <a:p>
            <a:pPr lvl="0"/>
            <a:endParaRPr lang="en-US" sz="1300" dirty="0"/>
          </a:p>
          <a:p>
            <a:pPr defTabSz="966612">
              <a:defRPr/>
            </a:pPr>
            <a:r>
              <a:rPr lang="en-US" sz="1300" dirty="0"/>
              <a:t>Uncontrolled Intersection are becoming harder to find in some areas; we can approve without them after the DOL reviews the area to validate none are available (maintain 3-5 mile rule and 15-20 Min).</a:t>
            </a:r>
          </a:p>
          <a:p>
            <a:pPr lvl="0"/>
            <a:endParaRPr lang="en-US" sz="1300" dirty="0"/>
          </a:p>
        </p:txBody>
      </p:sp>
      <p:sp>
        <p:nvSpPr>
          <p:cNvPr id="4" name="Slide Number Placeholder 3"/>
          <p:cNvSpPr>
            <a:spLocks noGrp="1"/>
          </p:cNvSpPr>
          <p:nvPr>
            <p:ph type="sldNum" sz="quarter" idx="10"/>
          </p:nvPr>
        </p:nvSpPr>
        <p:spPr/>
        <p:txBody>
          <a:bodyPr/>
          <a:lstStyle/>
          <a:p>
            <a:fld id="{F3A509E9-6A93-4EF6-A42E-F244EDDAEC46}"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4139611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AD3FFE-55EF-4F2C-A712-0E6D246DA79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71562567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defTabSz="966612">
              <a:defRPr/>
            </a:pPr>
            <a:r>
              <a:rPr lang="en-US" sz="1300" dirty="0"/>
              <a:t>Slide 15: READ</a:t>
            </a:r>
          </a:p>
          <a:p>
            <a:endParaRPr lang="en-US" dirty="0"/>
          </a:p>
        </p:txBody>
      </p:sp>
      <p:sp>
        <p:nvSpPr>
          <p:cNvPr id="4" name="Slide Number Placeholder 3"/>
          <p:cNvSpPr>
            <a:spLocks noGrp="1"/>
          </p:cNvSpPr>
          <p:nvPr>
            <p:ph type="sldNum" sz="quarter" idx="10"/>
          </p:nvPr>
        </p:nvSpPr>
        <p:spPr/>
        <p:txBody>
          <a:bodyPr/>
          <a:lstStyle/>
          <a:p>
            <a:fld id="{F3A509E9-6A93-4EF6-A42E-F244EDDAEC46}"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176632203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defTabSz="966612">
              <a:defRPr/>
            </a:pPr>
            <a:r>
              <a:rPr lang="en-US" sz="1300" b="1" u="sng" dirty="0">
                <a:solidFill>
                  <a:srgbClr val="FFC000"/>
                </a:solidFill>
              </a:rPr>
              <a:t>NEED TO UPDATE – BRIAN/ROBERT:</a:t>
            </a:r>
          </a:p>
          <a:p>
            <a:pPr defTabSz="966612">
              <a:defRPr/>
            </a:pPr>
            <a:endParaRPr lang="en-US" sz="1300" b="1" dirty="0">
              <a:solidFill>
                <a:srgbClr val="FFC000"/>
              </a:solidFill>
            </a:endParaRPr>
          </a:p>
          <a:p>
            <a:r>
              <a:rPr lang="en-US" sz="1300" dirty="0"/>
              <a:t>Slide 16:</a:t>
            </a:r>
          </a:p>
          <a:p>
            <a:pPr lvl="0"/>
            <a:r>
              <a:rPr lang="en-US" sz="1300" b="1" dirty="0"/>
              <a:t>Ensure Consistency</a:t>
            </a:r>
            <a:r>
              <a:rPr lang="en-US" sz="1300" dirty="0"/>
              <a:t>:  READ.  Give example of School sending in route and stating reason maneuvers weren’t marked on the map is because they were listed in the written directions.  “Both the written portion and the maps must mirror one another to show this consistency”.</a:t>
            </a:r>
          </a:p>
          <a:p>
            <a:pPr defTabSz="966612">
              <a:defRPr/>
            </a:pPr>
            <a:r>
              <a:rPr lang="en-US" sz="1300" b="1" dirty="0"/>
              <a:t>Employee Learning Routes:  </a:t>
            </a:r>
            <a:r>
              <a:rPr lang="en-US" sz="1300" dirty="0"/>
              <a:t>This applies specifically to larger schools that may have a higher turn over rate.</a:t>
            </a:r>
            <a:endParaRPr lang="en-US" sz="1300" b="1" dirty="0"/>
          </a:p>
          <a:p>
            <a:pPr lvl="0"/>
            <a:r>
              <a:rPr lang="en-US" sz="1300" b="1" dirty="0"/>
              <a:t>Good Business Practice</a:t>
            </a:r>
            <a:r>
              <a:rPr lang="en-US" sz="1300" dirty="0"/>
              <a:t>:  These items quite frankly could be admissible documents in a court of law.  Presenting un-professional products may put into question in some minds on the professionalism of the entire business.</a:t>
            </a:r>
          </a:p>
          <a:p>
            <a:pPr lvl="0"/>
            <a:r>
              <a:rPr lang="en-US" sz="1300" b="1" dirty="0"/>
              <a:t>Faster Certification:</a:t>
            </a:r>
            <a:r>
              <a:rPr lang="en-US" sz="1300" dirty="0"/>
              <a:t>  As stated earlier, a much faster certification will occur if a school follows the guidelines presented today.</a:t>
            </a:r>
          </a:p>
          <a:p>
            <a:pPr defTabSz="966612">
              <a:defRPr/>
            </a:pPr>
            <a:r>
              <a:rPr lang="en-US" sz="1300" b="1" dirty="0">
                <a:solidFill>
                  <a:srgbClr val="FFC000"/>
                </a:solidFill>
              </a:rPr>
              <a:t>Provides a “second set of eyes” </a:t>
            </a:r>
            <a:r>
              <a:rPr lang="en-US" sz="1300" dirty="0">
                <a:solidFill>
                  <a:srgbClr val="FFC000"/>
                </a:solidFill>
              </a:rPr>
              <a:t>Second set of eyes (example of not finding the Milk in the fridge when it is right in front of you).  Implications of driving outside of the approved route and implications of losing ability administer skills exam with DOL.</a:t>
            </a:r>
          </a:p>
          <a:p>
            <a:pPr defTabSz="966612">
              <a:defRPr/>
            </a:pPr>
            <a:endParaRPr lang="en-US" sz="1300" dirty="0">
              <a:solidFill>
                <a:srgbClr val="FFC000"/>
              </a:solidFill>
            </a:endParaRPr>
          </a:p>
          <a:p>
            <a:endParaRPr lang="en-US" dirty="0"/>
          </a:p>
        </p:txBody>
      </p:sp>
      <p:sp>
        <p:nvSpPr>
          <p:cNvPr id="4" name="Slide Number Placeholder 3"/>
          <p:cNvSpPr>
            <a:spLocks noGrp="1"/>
          </p:cNvSpPr>
          <p:nvPr>
            <p:ph type="sldNum" sz="quarter" idx="10"/>
          </p:nvPr>
        </p:nvSpPr>
        <p:spPr/>
        <p:txBody>
          <a:bodyPr/>
          <a:lstStyle/>
          <a:p>
            <a:fld id="{F3A509E9-6A93-4EF6-A42E-F244EDDAEC46}"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164687690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DEC4D-2B7D-41E4-AD33-FA6885983255}" type="slidenum">
              <a:rPr lang="en-US" smtClean="0"/>
              <a:t>92</a:t>
            </a:fld>
            <a:endParaRPr lang="en-US"/>
          </a:p>
        </p:txBody>
      </p:sp>
    </p:spTree>
    <p:extLst>
      <p:ext uri="{BB962C8B-B14F-4D97-AF65-F5344CB8AC3E}">
        <p14:creationId xmlns:p14="http://schemas.microsoft.com/office/powerpoint/2010/main" val="2901526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DEC4D-2B7D-41E4-AD33-FA6885983255}" type="slidenum">
              <a:rPr lang="en-US" smtClean="0"/>
              <a:t>93</a:t>
            </a:fld>
            <a:endParaRPr lang="en-US"/>
          </a:p>
        </p:txBody>
      </p:sp>
    </p:spTree>
    <p:extLst>
      <p:ext uri="{BB962C8B-B14F-4D97-AF65-F5344CB8AC3E}">
        <p14:creationId xmlns:p14="http://schemas.microsoft.com/office/powerpoint/2010/main" val="38419870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A509E9-6A93-4EF6-A42E-F244EDDAEC46}"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62264697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dirty="0" smtClean="0"/>
              <a:t>Slide 30:</a:t>
            </a:r>
            <a:r>
              <a:rPr lang="en-US" baseline="0" dirty="0" smtClean="0"/>
              <a:t>  Any questions?  If none, show next slide if they need assistance or have follow-up questions from what </a:t>
            </a:r>
            <a:r>
              <a:rPr lang="en-US" baseline="0" smtClean="0"/>
              <a:t>was presented.</a:t>
            </a:r>
            <a:endParaRPr lang="en-US" smtClean="0"/>
          </a:p>
        </p:txBody>
      </p:sp>
      <p:sp>
        <p:nvSpPr>
          <p:cNvPr id="4" name="Slide Number Placeholder 3"/>
          <p:cNvSpPr>
            <a:spLocks noGrp="1"/>
          </p:cNvSpPr>
          <p:nvPr>
            <p:ph type="sldNum" sz="quarter" idx="10"/>
          </p:nvPr>
        </p:nvSpPr>
        <p:spPr/>
        <p:txBody>
          <a:bodyPr/>
          <a:lstStyle/>
          <a:p>
            <a:fld id="{F3A509E9-6A93-4EF6-A42E-F244EDDAEC46}"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57355710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7DEC4D-2B7D-41E4-AD33-FA6885983255}" type="slidenum">
              <a:rPr lang="en-US" smtClean="0"/>
              <a:t>96</a:t>
            </a:fld>
            <a:endParaRPr lang="en-US"/>
          </a:p>
        </p:txBody>
      </p:sp>
    </p:spTree>
    <p:extLst>
      <p:ext uri="{BB962C8B-B14F-4D97-AF65-F5344CB8AC3E}">
        <p14:creationId xmlns:p14="http://schemas.microsoft.com/office/powerpoint/2010/main" val="528803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32"/>
            <a:ext cx="10363200" cy="1470025"/>
          </a:xfrm>
        </p:spPr>
        <p:txBody>
          <a:bodyPr>
            <a:normAutofit/>
          </a:bodyPr>
          <a:lstStyle>
            <a:lvl1pPr algn="ctr">
              <a:defRPr sz="4400">
                <a:solidFill>
                  <a:schemeClr val="tx1"/>
                </a:solidFill>
              </a:defRPr>
            </a:lvl1pPr>
          </a:lstStyle>
          <a:p>
            <a:r>
              <a:rPr lang="en-US" dirty="0" smtClean="0"/>
              <a:t>Presentation name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Garamond" pitchFamily="18"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F55E10BC-210C-48F2-BE75-F4146BF487C2}" type="datetimeFigureOut">
              <a:rPr lang="en-US" smtClean="0"/>
              <a:pPr/>
              <a:t>11/14/2018</a:t>
            </a:fld>
            <a:endParaRPr lang="en-US"/>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CCC048A1-6359-4860-BD2E-07D3506538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F55E10BC-210C-48F2-BE75-F4146BF487C2}" type="datetimeFigureOut">
              <a:rPr lang="en-US" smtClean="0"/>
              <a:pPr/>
              <a:t>11/14/2018</a:t>
            </a:fld>
            <a:endParaRPr lang="en-US"/>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CCC048A1-6359-4860-BD2E-07D3506538B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32"/>
            <a:ext cx="10363200" cy="1470025"/>
          </a:xfrm>
        </p:spPr>
        <p:txBody>
          <a:bodyPr>
            <a:normAutofit/>
          </a:bodyPr>
          <a:lstStyle>
            <a:lvl1pPr algn="ctr">
              <a:defRPr sz="4400">
                <a:solidFill>
                  <a:schemeClr val="tx1"/>
                </a:solidFill>
              </a:defRPr>
            </a:lvl1pPr>
          </a:lstStyle>
          <a:p>
            <a:r>
              <a:rPr lang="en-US" dirty="0" smtClean="0"/>
              <a:t>Presentation name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Garamond" pitchFamily="18"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10085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F55E10BC-210C-48F2-BE75-F4146BF487C2}" type="datetimeFigureOut">
              <a:rPr lang="en-US" smtClean="0">
                <a:solidFill>
                  <a:prstClr val="black"/>
                </a:solidFill>
              </a:rPr>
              <a:pPr/>
              <a:t>11/14/2018</a:t>
            </a:fld>
            <a:endParaRPr lang="en-US" dirty="0">
              <a:solidFill>
                <a:prstClr val="black"/>
              </a:solidFill>
            </a:endParaRPr>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CCC048A1-6359-4860-BD2E-07D3506538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3735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609600" y="6356357"/>
            <a:ext cx="2844800" cy="365125"/>
          </a:xfrm>
          <a:prstGeom prst="rect">
            <a:avLst/>
          </a:prstGeom>
        </p:spPr>
        <p:txBody>
          <a:bodyPr/>
          <a:lstStyle>
            <a:lvl1pPr>
              <a:defRPr>
                <a:latin typeface="Garamond" pitchFamily="18" charset="0"/>
              </a:defRPr>
            </a:lvl1pPr>
          </a:lstStyle>
          <a:p>
            <a:fld id="{F55E10BC-210C-48F2-BE75-F4146BF487C2}" type="datetimeFigureOut">
              <a:rPr lang="en-US" smtClean="0">
                <a:solidFill>
                  <a:prstClr val="black"/>
                </a:solidFill>
              </a:rPr>
              <a:pPr/>
              <a:t>11/14/2018</a:t>
            </a:fld>
            <a:endParaRPr lang="en-US" dirty="0">
              <a:solidFill>
                <a:prstClr val="black"/>
              </a:solidFill>
            </a:endParaRPr>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lvl1pPr>
              <a:defRPr>
                <a:latin typeface="Garamond" pitchFamily="18" charset="0"/>
              </a:defRPr>
            </a:lvl1pPr>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lvl1pPr>
              <a:defRPr>
                <a:latin typeface="Garamond" pitchFamily="18" charset="0"/>
              </a:defRPr>
            </a:lvl1pPr>
          </a:lstStyle>
          <a:p>
            <a:fld id="{CCC048A1-6359-4860-BD2E-07D3506538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1439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F55E10BC-210C-48F2-BE75-F4146BF487C2}" type="datetimeFigureOut">
              <a:rPr lang="en-US" smtClean="0">
                <a:solidFill>
                  <a:prstClr val="black"/>
                </a:solidFill>
              </a:rPr>
              <a:pPr/>
              <a:t>11/14/2018</a:t>
            </a:fld>
            <a:endParaRPr lang="en-US" dirty="0">
              <a:solidFill>
                <a:prstClr val="black"/>
              </a:solidFill>
            </a:endParaRPr>
          </a:p>
        </p:txBody>
      </p:sp>
      <p:sp>
        <p:nvSpPr>
          <p:cNvPr id="6" name="Footer Placeholder 5"/>
          <p:cNvSpPr>
            <a:spLocks noGrp="1"/>
          </p:cNvSpPr>
          <p:nvPr>
            <p:ph type="ftr" sz="quarter" idx="11"/>
          </p:nvPr>
        </p:nvSpPr>
        <p:spPr>
          <a:xfrm>
            <a:off x="4165600" y="6356357"/>
            <a:ext cx="3860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fld id="{CCC048A1-6359-4860-BD2E-07D3506538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98670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7"/>
            <a:ext cx="2844800" cy="365125"/>
          </a:xfrm>
          <a:prstGeom prst="rect">
            <a:avLst/>
          </a:prstGeom>
        </p:spPr>
        <p:txBody>
          <a:bodyPr/>
          <a:lstStyle/>
          <a:p>
            <a:fld id="{F55E10BC-210C-48F2-BE75-F4146BF487C2}" type="datetimeFigureOut">
              <a:rPr lang="en-US" smtClean="0">
                <a:solidFill>
                  <a:prstClr val="black"/>
                </a:solidFill>
              </a:rPr>
              <a:pPr/>
              <a:t>11/14/2018</a:t>
            </a:fld>
            <a:endParaRPr lang="en-US" dirty="0">
              <a:solidFill>
                <a:prstClr val="black"/>
              </a:solidFill>
            </a:endParaRPr>
          </a:p>
        </p:txBody>
      </p:sp>
      <p:sp>
        <p:nvSpPr>
          <p:cNvPr id="8" name="Footer Placeholder 7"/>
          <p:cNvSpPr>
            <a:spLocks noGrp="1"/>
          </p:cNvSpPr>
          <p:nvPr>
            <p:ph type="ftr" sz="quarter" idx="11"/>
          </p:nvPr>
        </p:nvSpPr>
        <p:spPr>
          <a:xfrm>
            <a:off x="4165600" y="6356357"/>
            <a:ext cx="38608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8737600" y="6356357"/>
            <a:ext cx="2844800" cy="365125"/>
          </a:xfrm>
          <a:prstGeom prst="rect">
            <a:avLst/>
          </a:prstGeom>
        </p:spPr>
        <p:txBody>
          <a:bodyPr/>
          <a:lstStyle/>
          <a:p>
            <a:fld id="{CCC048A1-6359-4860-BD2E-07D3506538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40765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609600" y="6356357"/>
            <a:ext cx="2844800" cy="365125"/>
          </a:xfrm>
          <a:prstGeom prst="rect">
            <a:avLst/>
          </a:prstGeom>
        </p:spPr>
        <p:txBody>
          <a:bodyPr/>
          <a:lstStyle>
            <a:lvl1pPr>
              <a:defRPr>
                <a:latin typeface="Garamond" pitchFamily="18" charset="0"/>
              </a:defRPr>
            </a:lvl1pPr>
          </a:lstStyle>
          <a:p>
            <a:fld id="{F55E10BC-210C-48F2-BE75-F4146BF487C2}" type="datetimeFigureOut">
              <a:rPr lang="en-US" smtClean="0">
                <a:solidFill>
                  <a:prstClr val="black"/>
                </a:solidFill>
              </a:rPr>
              <a:pPr/>
              <a:t>11/14/2018</a:t>
            </a:fld>
            <a:endParaRPr lang="en-US" dirty="0">
              <a:solidFill>
                <a:prstClr val="black"/>
              </a:solidFill>
            </a:endParaRPr>
          </a:p>
        </p:txBody>
      </p:sp>
      <p:sp>
        <p:nvSpPr>
          <p:cNvPr id="4" name="Footer Placeholder 3"/>
          <p:cNvSpPr>
            <a:spLocks noGrp="1"/>
          </p:cNvSpPr>
          <p:nvPr>
            <p:ph type="ftr" sz="quarter" idx="11"/>
          </p:nvPr>
        </p:nvSpPr>
        <p:spPr>
          <a:xfrm>
            <a:off x="4165600" y="6356357"/>
            <a:ext cx="3860800" cy="365125"/>
          </a:xfrm>
          <a:prstGeom prst="rect">
            <a:avLst/>
          </a:prstGeom>
        </p:spPr>
        <p:txBody>
          <a:bodyPr/>
          <a:lstStyle>
            <a:lvl1pPr>
              <a:defRPr>
                <a:latin typeface="Garamond" pitchFamily="18" charset="0"/>
              </a:defRPr>
            </a:lvl1pPr>
          </a:lstStyle>
          <a:p>
            <a:endParaRPr lang="en-US" dirty="0">
              <a:solidFill>
                <a:prstClr val="black"/>
              </a:solidFill>
            </a:endParaRPr>
          </a:p>
        </p:txBody>
      </p:sp>
      <p:sp>
        <p:nvSpPr>
          <p:cNvPr id="5" name="Slide Number Placeholder 4"/>
          <p:cNvSpPr>
            <a:spLocks noGrp="1"/>
          </p:cNvSpPr>
          <p:nvPr>
            <p:ph type="sldNum" sz="quarter" idx="12"/>
          </p:nvPr>
        </p:nvSpPr>
        <p:spPr>
          <a:xfrm>
            <a:off x="8737600" y="6356357"/>
            <a:ext cx="2844800" cy="365125"/>
          </a:xfrm>
          <a:prstGeom prst="rect">
            <a:avLst/>
          </a:prstGeom>
        </p:spPr>
        <p:txBody>
          <a:bodyPr/>
          <a:lstStyle>
            <a:lvl1pPr>
              <a:defRPr>
                <a:latin typeface="Garamond" pitchFamily="18" charset="0"/>
              </a:defRPr>
            </a:lvl1pPr>
          </a:lstStyle>
          <a:p>
            <a:fld id="{CCC048A1-6359-4860-BD2E-07D3506538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70565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7"/>
            <a:ext cx="2844800" cy="365125"/>
          </a:xfrm>
          <a:prstGeom prst="rect">
            <a:avLst/>
          </a:prstGeom>
        </p:spPr>
        <p:txBody>
          <a:bodyPr/>
          <a:lstStyle/>
          <a:p>
            <a:fld id="{F55E10BC-210C-48F2-BE75-F4146BF487C2}" type="datetimeFigureOut">
              <a:rPr lang="en-US" smtClean="0">
                <a:solidFill>
                  <a:prstClr val="black"/>
                </a:solidFill>
              </a:rPr>
              <a:pPr/>
              <a:t>11/14/2018</a:t>
            </a:fld>
            <a:endParaRPr lang="en-US" dirty="0">
              <a:solidFill>
                <a:prstClr val="black"/>
              </a:solidFill>
            </a:endParaRPr>
          </a:p>
        </p:txBody>
      </p:sp>
      <p:sp>
        <p:nvSpPr>
          <p:cNvPr id="3" name="Footer Placeholder 2"/>
          <p:cNvSpPr>
            <a:spLocks noGrp="1"/>
          </p:cNvSpPr>
          <p:nvPr>
            <p:ph type="ftr" sz="quarter" idx="11"/>
          </p:nvPr>
        </p:nvSpPr>
        <p:spPr>
          <a:xfrm>
            <a:off x="4165600" y="6356357"/>
            <a:ext cx="38608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8737600" y="6356357"/>
            <a:ext cx="2844800" cy="365125"/>
          </a:xfrm>
          <a:prstGeom prst="rect">
            <a:avLst/>
          </a:prstGeom>
        </p:spPr>
        <p:txBody>
          <a:bodyPr/>
          <a:lstStyle/>
          <a:p>
            <a:fld id="{CCC048A1-6359-4860-BD2E-07D3506538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43850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F55E10BC-210C-48F2-BE75-F4146BF487C2}" type="datetimeFigureOut">
              <a:rPr lang="en-US" smtClean="0">
                <a:solidFill>
                  <a:prstClr val="black"/>
                </a:solidFill>
              </a:rPr>
              <a:pPr/>
              <a:t>11/14/2018</a:t>
            </a:fld>
            <a:endParaRPr lang="en-US" dirty="0">
              <a:solidFill>
                <a:prstClr val="black"/>
              </a:solidFill>
            </a:endParaRPr>
          </a:p>
        </p:txBody>
      </p:sp>
      <p:sp>
        <p:nvSpPr>
          <p:cNvPr id="6" name="Footer Placeholder 5"/>
          <p:cNvSpPr>
            <a:spLocks noGrp="1"/>
          </p:cNvSpPr>
          <p:nvPr>
            <p:ph type="ftr" sz="quarter" idx="11"/>
          </p:nvPr>
        </p:nvSpPr>
        <p:spPr>
          <a:xfrm>
            <a:off x="4165600" y="6356357"/>
            <a:ext cx="3860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fld id="{CCC048A1-6359-4860-BD2E-07D3506538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41807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F55E10BC-210C-48F2-BE75-F4146BF487C2}" type="datetimeFigureOut">
              <a:rPr lang="en-US" smtClean="0"/>
              <a:pPr/>
              <a:t>11/14/2018</a:t>
            </a:fld>
            <a:endParaRPr lang="en-US"/>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CCC048A1-6359-4860-BD2E-07D3506538B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F55E10BC-210C-48F2-BE75-F4146BF487C2}" type="datetimeFigureOut">
              <a:rPr lang="en-US" smtClean="0">
                <a:solidFill>
                  <a:prstClr val="black"/>
                </a:solidFill>
              </a:rPr>
              <a:pPr/>
              <a:t>11/14/2018</a:t>
            </a:fld>
            <a:endParaRPr lang="en-US" dirty="0">
              <a:solidFill>
                <a:prstClr val="black"/>
              </a:solidFill>
            </a:endParaRPr>
          </a:p>
        </p:txBody>
      </p:sp>
      <p:sp>
        <p:nvSpPr>
          <p:cNvPr id="6" name="Footer Placeholder 5"/>
          <p:cNvSpPr>
            <a:spLocks noGrp="1"/>
          </p:cNvSpPr>
          <p:nvPr>
            <p:ph type="ftr" sz="quarter" idx="11"/>
          </p:nvPr>
        </p:nvSpPr>
        <p:spPr>
          <a:xfrm>
            <a:off x="4165600" y="6356357"/>
            <a:ext cx="3860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fld id="{CCC048A1-6359-4860-BD2E-07D3506538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36670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F55E10BC-210C-48F2-BE75-F4146BF487C2}" type="datetimeFigureOut">
              <a:rPr lang="en-US" smtClean="0">
                <a:solidFill>
                  <a:prstClr val="black"/>
                </a:solidFill>
              </a:rPr>
              <a:pPr/>
              <a:t>11/14/2018</a:t>
            </a:fld>
            <a:endParaRPr lang="en-US" dirty="0">
              <a:solidFill>
                <a:prstClr val="black"/>
              </a:solidFill>
            </a:endParaRPr>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CCC048A1-6359-4860-BD2E-07D3506538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21605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F55E10BC-210C-48F2-BE75-F4146BF487C2}" type="datetimeFigureOut">
              <a:rPr lang="en-US" smtClean="0">
                <a:solidFill>
                  <a:prstClr val="black"/>
                </a:solidFill>
              </a:rPr>
              <a:pPr/>
              <a:t>11/14/2018</a:t>
            </a:fld>
            <a:endParaRPr lang="en-US" dirty="0">
              <a:solidFill>
                <a:prstClr val="black"/>
              </a:solidFill>
            </a:endParaRPr>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CCC048A1-6359-4860-BD2E-07D3506538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99659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xmlns="" id="{1A833E1F-3E66-524D-A1B0-BF899242A8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95" t="11124" r="4517" b="6048"/>
          <a:stretch/>
        </p:blipFill>
        <p:spPr>
          <a:xfrm>
            <a:off x="0" y="0"/>
            <a:ext cx="12192000" cy="6868909"/>
          </a:xfrm>
          <a:prstGeom prst="rect">
            <a:avLst/>
          </a:prstGeom>
        </p:spPr>
      </p:pic>
      <p:pic>
        <p:nvPicPr>
          <p:cNvPr id="8" name="Picture 7">
            <a:extLst>
              <a:ext uri="{FF2B5EF4-FFF2-40B4-BE49-F238E27FC236}">
                <a16:creationId xmlns:a16="http://schemas.microsoft.com/office/drawing/2014/main" xmlns="" id="{AAC01360-7CB3-A644-AE82-50D615F347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89265" y="74439"/>
            <a:ext cx="1428307" cy="1428307"/>
          </a:xfrm>
          <a:prstGeom prst="rect">
            <a:avLst/>
          </a:prstGeom>
        </p:spPr>
      </p:pic>
    </p:spTree>
    <p:extLst>
      <p:ext uri="{BB962C8B-B14F-4D97-AF65-F5344CB8AC3E}">
        <p14:creationId xmlns:p14="http://schemas.microsoft.com/office/powerpoint/2010/main" val="3312929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xmlns="" id="{FBF7FD54-69B1-F147-9B2B-1E9F4A800D2E}"/>
              </a:ext>
            </a:extLst>
          </p:cNvPr>
          <p:cNvSpPr txBox="1"/>
          <p:nvPr userDrawn="1"/>
        </p:nvSpPr>
        <p:spPr>
          <a:xfrm>
            <a:off x="10377382" y="6339391"/>
            <a:ext cx="1686247" cy="230832"/>
          </a:xfrm>
          <a:prstGeom prst="rect">
            <a:avLst/>
          </a:prstGeom>
          <a:noFill/>
        </p:spPr>
        <p:txBody>
          <a:bodyPr wrap="square" rtlCol="0">
            <a:spAutoFit/>
          </a:bodyPr>
          <a:lstStyle/>
          <a:p>
            <a:pPr algn="r"/>
            <a:r>
              <a:rPr lang="en-US" sz="900" dirty="0" smtClean="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t>10/12/2018  </a:t>
            </a:r>
            <a:r>
              <a:rPr lang="en-US" sz="90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t>|   </a:t>
            </a:r>
            <a:fld id="{3C001E99-0A0D-EE42-8F0D-DFB068775785}" type="slidenum">
              <a:rPr lang="en-US" sz="900" smtClean="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pPr algn="r"/>
              <a:t>‹#›</a:t>
            </a:fld>
            <a:endParaRPr lang="en-US" sz="90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546592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xmlns="" id="{5CF5A732-E668-BA40-A6A8-7647447DF2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496" b="40177"/>
          <a:stretch/>
        </p:blipFill>
        <p:spPr>
          <a:xfrm>
            <a:off x="9505508" y="0"/>
            <a:ext cx="2686493" cy="4072270"/>
          </a:xfrm>
          <a:prstGeom prst="rect">
            <a:avLst/>
          </a:prstGeom>
        </p:spPr>
      </p:pic>
    </p:spTree>
    <p:extLst>
      <p:ext uri="{BB962C8B-B14F-4D97-AF65-F5344CB8AC3E}">
        <p14:creationId xmlns:p14="http://schemas.microsoft.com/office/powerpoint/2010/main" val="3872695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A9713F64-B8B6-ED40-B25E-73F92316E07E}"/>
              </a:ext>
            </a:extLst>
          </p:cNvPr>
          <p:cNvSpPr txBox="1"/>
          <p:nvPr userDrawn="1"/>
        </p:nvSpPr>
        <p:spPr>
          <a:xfrm>
            <a:off x="10377382" y="6339391"/>
            <a:ext cx="1686247" cy="230832"/>
          </a:xfrm>
          <a:prstGeom prst="rect">
            <a:avLst/>
          </a:prstGeom>
          <a:noFill/>
        </p:spPr>
        <p:txBody>
          <a:bodyPr wrap="square" rtlCol="0">
            <a:spAutoFit/>
          </a:bodyPr>
          <a:lstStyle/>
          <a:p>
            <a:pPr algn="r"/>
            <a:r>
              <a:rPr lang="en-US" sz="90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t>12/12/2019  |   </a:t>
            </a:r>
            <a:fld id="{3C001E99-0A0D-EE42-8F0D-DFB068775785}" type="slidenum">
              <a:rPr lang="en-US" sz="900" smtClean="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pPr algn="r"/>
              <a:t>‹#›</a:t>
            </a:fld>
            <a:endParaRPr lang="en-US" sz="90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22646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xmlns="" id="{67A46D28-35EF-334C-A58A-82335A4938D1}"/>
              </a:ext>
            </a:extLst>
          </p:cNvPr>
          <p:cNvSpPr txBox="1"/>
          <p:nvPr userDrawn="1"/>
        </p:nvSpPr>
        <p:spPr>
          <a:xfrm>
            <a:off x="10377382" y="6339391"/>
            <a:ext cx="1686247" cy="230832"/>
          </a:xfrm>
          <a:prstGeom prst="rect">
            <a:avLst/>
          </a:prstGeom>
          <a:noFill/>
        </p:spPr>
        <p:txBody>
          <a:bodyPr wrap="square" rtlCol="0">
            <a:spAutoFit/>
          </a:bodyPr>
          <a:lstStyle/>
          <a:p>
            <a:pPr algn="r"/>
            <a:r>
              <a:rPr lang="en-US" sz="90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t>12/12/2019  |   </a:t>
            </a:r>
            <a:fld id="{3C001E99-0A0D-EE42-8F0D-DFB068775785}" type="slidenum">
              <a:rPr lang="en-US" sz="900" smtClean="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pPr algn="r"/>
              <a:t>‹#›</a:t>
            </a:fld>
            <a:endParaRPr lang="en-US" sz="90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556694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272775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02907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609600" y="6356357"/>
            <a:ext cx="2844800" cy="365125"/>
          </a:xfrm>
          <a:prstGeom prst="rect">
            <a:avLst/>
          </a:prstGeom>
        </p:spPr>
        <p:txBody>
          <a:bodyPr/>
          <a:lstStyle>
            <a:lvl1pPr>
              <a:defRPr>
                <a:latin typeface="Garamond" pitchFamily="18" charset="0"/>
              </a:defRPr>
            </a:lvl1pPr>
          </a:lstStyle>
          <a:p>
            <a:fld id="{F55E10BC-210C-48F2-BE75-F4146BF487C2}" type="datetimeFigureOut">
              <a:rPr lang="en-US" smtClean="0"/>
              <a:pPr/>
              <a:t>11/14/2018</a:t>
            </a:fld>
            <a:endParaRPr lang="en-US" dirty="0"/>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lvl1pPr>
              <a:defRPr>
                <a:latin typeface="Garamond" pitchFamily="18" charset="0"/>
              </a:defRPr>
            </a:lvl1pPr>
          </a:lstStyle>
          <a:p>
            <a:endParaRPr lang="en-US" dirty="0"/>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lvl1pPr>
              <a:defRPr>
                <a:latin typeface="Garamond" pitchFamily="18" charset="0"/>
              </a:defRPr>
            </a:lvl1pPr>
          </a:lstStyle>
          <a:p>
            <a:fld id="{CCC048A1-6359-4860-BD2E-07D3506538B6}"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7A46D28-35EF-334C-A58A-82335A4938D1}"/>
              </a:ext>
            </a:extLst>
          </p:cNvPr>
          <p:cNvSpPr txBox="1"/>
          <p:nvPr userDrawn="1"/>
        </p:nvSpPr>
        <p:spPr>
          <a:xfrm>
            <a:off x="10377382" y="6339391"/>
            <a:ext cx="1686247" cy="230832"/>
          </a:xfrm>
          <a:prstGeom prst="rect">
            <a:avLst/>
          </a:prstGeom>
          <a:noFill/>
        </p:spPr>
        <p:txBody>
          <a:bodyPr wrap="square" rtlCol="0">
            <a:spAutoFit/>
          </a:bodyPr>
          <a:lstStyle/>
          <a:p>
            <a:pPr algn="r"/>
            <a:r>
              <a:rPr lang="en-US" sz="90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t>12/12/2019  |   </a:t>
            </a:r>
            <a:fld id="{3C001E99-0A0D-EE42-8F0D-DFB068775785}" type="slidenum">
              <a:rPr lang="en-US" sz="900" smtClean="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pPr algn="r"/>
              <a:t>‹#›</a:t>
            </a:fld>
            <a:endParaRPr lang="en-US" sz="90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709000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7A46D28-35EF-334C-A58A-82335A4938D1}"/>
              </a:ext>
            </a:extLst>
          </p:cNvPr>
          <p:cNvSpPr txBox="1"/>
          <p:nvPr userDrawn="1"/>
        </p:nvSpPr>
        <p:spPr>
          <a:xfrm>
            <a:off x="10377382" y="6339391"/>
            <a:ext cx="1686247" cy="230832"/>
          </a:xfrm>
          <a:prstGeom prst="rect">
            <a:avLst/>
          </a:prstGeom>
          <a:noFill/>
        </p:spPr>
        <p:txBody>
          <a:bodyPr wrap="square" rtlCol="0">
            <a:spAutoFit/>
          </a:bodyPr>
          <a:lstStyle/>
          <a:p>
            <a:pPr algn="r"/>
            <a:r>
              <a:rPr lang="en-US" sz="90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t>12/12/2019  |   </a:t>
            </a:r>
            <a:fld id="{3C001E99-0A0D-EE42-8F0D-DFB068775785}" type="slidenum">
              <a:rPr lang="en-US" sz="900" smtClean="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pPr algn="r"/>
              <a:t>‹#›</a:t>
            </a:fld>
            <a:endParaRPr lang="en-US" sz="90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40250101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89383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88743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F55E10BC-210C-48F2-BE75-F4146BF487C2}" type="datetimeFigureOut">
              <a:rPr lang="en-US" smtClean="0"/>
              <a:pPr/>
              <a:t>11/14/2018</a:t>
            </a:fld>
            <a:endParaRPr lang="en-US"/>
          </a:p>
        </p:txBody>
      </p:sp>
      <p:sp>
        <p:nvSpPr>
          <p:cNvPr id="6" name="Footer Placeholder 5"/>
          <p:cNvSpPr>
            <a:spLocks noGrp="1"/>
          </p:cNvSpPr>
          <p:nvPr>
            <p:ph type="ftr" sz="quarter" idx="11"/>
          </p:nvPr>
        </p:nvSpPr>
        <p:spPr>
          <a:xfrm>
            <a:off x="4165600" y="6356357"/>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fld id="{CCC048A1-6359-4860-BD2E-07D3506538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7"/>
            <a:ext cx="2844800" cy="365125"/>
          </a:xfrm>
          <a:prstGeom prst="rect">
            <a:avLst/>
          </a:prstGeom>
        </p:spPr>
        <p:txBody>
          <a:bodyPr/>
          <a:lstStyle/>
          <a:p>
            <a:fld id="{F55E10BC-210C-48F2-BE75-F4146BF487C2}" type="datetimeFigureOut">
              <a:rPr lang="en-US" smtClean="0"/>
              <a:pPr/>
              <a:t>11/14/2018</a:t>
            </a:fld>
            <a:endParaRPr lang="en-US"/>
          </a:p>
        </p:txBody>
      </p:sp>
      <p:sp>
        <p:nvSpPr>
          <p:cNvPr id="8" name="Footer Placeholder 7"/>
          <p:cNvSpPr>
            <a:spLocks noGrp="1"/>
          </p:cNvSpPr>
          <p:nvPr>
            <p:ph type="ftr" sz="quarter" idx="11"/>
          </p:nvPr>
        </p:nvSpPr>
        <p:spPr>
          <a:xfrm>
            <a:off x="4165600" y="6356357"/>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7"/>
            <a:ext cx="2844800" cy="365125"/>
          </a:xfrm>
          <a:prstGeom prst="rect">
            <a:avLst/>
          </a:prstGeom>
        </p:spPr>
        <p:txBody>
          <a:bodyPr/>
          <a:lstStyle/>
          <a:p>
            <a:fld id="{CCC048A1-6359-4860-BD2E-07D3506538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609600" y="6356357"/>
            <a:ext cx="2844800" cy="365125"/>
          </a:xfrm>
          <a:prstGeom prst="rect">
            <a:avLst/>
          </a:prstGeom>
        </p:spPr>
        <p:txBody>
          <a:bodyPr/>
          <a:lstStyle>
            <a:lvl1pPr>
              <a:defRPr>
                <a:latin typeface="Garamond" pitchFamily="18" charset="0"/>
              </a:defRPr>
            </a:lvl1pPr>
          </a:lstStyle>
          <a:p>
            <a:fld id="{F55E10BC-210C-48F2-BE75-F4146BF487C2}" type="datetimeFigureOut">
              <a:rPr lang="en-US" smtClean="0"/>
              <a:pPr/>
              <a:t>11/14/2018</a:t>
            </a:fld>
            <a:endParaRPr lang="en-US" dirty="0"/>
          </a:p>
        </p:txBody>
      </p:sp>
      <p:sp>
        <p:nvSpPr>
          <p:cNvPr id="4" name="Footer Placeholder 3"/>
          <p:cNvSpPr>
            <a:spLocks noGrp="1"/>
          </p:cNvSpPr>
          <p:nvPr>
            <p:ph type="ftr" sz="quarter" idx="11"/>
          </p:nvPr>
        </p:nvSpPr>
        <p:spPr>
          <a:xfrm>
            <a:off x="4165600" y="6356357"/>
            <a:ext cx="3860800" cy="365125"/>
          </a:xfrm>
          <a:prstGeom prst="rect">
            <a:avLst/>
          </a:prstGeom>
        </p:spPr>
        <p:txBody>
          <a:bodyPr/>
          <a:lstStyle>
            <a:lvl1pPr>
              <a:defRPr>
                <a:latin typeface="Garamond" pitchFamily="18" charset="0"/>
              </a:defRPr>
            </a:lvl1pPr>
          </a:lstStyle>
          <a:p>
            <a:endParaRPr lang="en-US" dirty="0"/>
          </a:p>
        </p:txBody>
      </p:sp>
      <p:sp>
        <p:nvSpPr>
          <p:cNvPr id="5" name="Slide Number Placeholder 4"/>
          <p:cNvSpPr>
            <a:spLocks noGrp="1"/>
          </p:cNvSpPr>
          <p:nvPr>
            <p:ph type="sldNum" sz="quarter" idx="12"/>
          </p:nvPr>
        </p:nvSpPr>
        <p:spPr>
          <a:xfrm>
            <a:off x="8737600" y="6356357"/>
            <a:ext cx="2844800" cy="365125"/>
          </a:xfrm>
          <a:prstGeom prst="rect">
            <a:avLst/>
          </a:prstGeom>
        </p:spPr>
        <p:txBody>
          <a:bodyPr/>
          <a:lstStyle>
            <a:lvl1pPr>
              <a:defRPr>
                <a:latin typeface="Garamond" pitchFamily="18" charset="0"/>
              </a:defRPr>
            </a:lvl1pPr>
          </a:lstStyle>
          <a:p>
            <a:fld id="{CCC048A1-6359-4860-BD2E-07D3506538B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7"/>
            <a:ext cx="2844800" cy="365125"/>
          </a:xfrm>
          <a:prstGeom prst="rect">
            <a:avLst/>
          </a:prstGeom>
        </p:spPr>
        <p:txBody>
          <a:bodyPr/>
          <a:lstStyle/>
          <a:p>
            <a:fld id="{F55E10BC-210C-48F2-BE75-F4146BF487C2}" type="datetimeFigureOut">
              <a:rPr lang="en-US" smtClean="0"/>
              <a:pPr/>
              <a:t>11/14/2018</a:t>
            </a:fld>
            <a:endParaRPr lang="en-US"/>
          </a:p>
        </p:txBody>
      </p:sp>
      <p:sp>
        <p:nvSpPr>
          <p:cNvPr id="3" name="Footer Placeholder 2"/>
          <p:cNvSpPr>
            <a:spLocks noGrp="1"/>
          </p:cNvSpPr>
          <p:nvPr>
            <p:ph type="ftr" sz="quarter" idx="11"/>
          </p:nvPr>
        </p:nvSpPr>
        <p:spPr>
          <a:xfrm>
            <a:off x="4165600" y="6356357"/>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7"/>
            <a:ext cx="2844800" cy="365125"/>
          </a:xfrm>
          <a:prstGeom prst="rect">
            <a:avLst/>
          </a:prstGeom>
        </p:spPr>
        <p:txBody>
          <a:bodyPr/>
          <a:lstStyle/>
          <a:p>
            <a:fld id="{CCC048A1-6359-4860-BD2E-07D3506538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F55E10BC-210C-48F2-BE75-F4146BF487C2}" type="datetimeFigureOut">
              <a:rPr lang="en-US" smtClean="0"/>
              <a:pPr/>
              <a:t>11/14/2018</a:t>
            </a:fld>
            <a:endParaRPr lang="en-US"/>
          </a:p>
        </p:txBody>
      </p:sp>
      <p:sp>
        <p:nvSpPr>
          <p:cNvPr id="6" name="Footer Placeholder 5"/>
          <p:cNvSpPr>
            <a:spLocks noGrp="1"/>
          </p:cNvSpPr>
          <p:nvPr>
            <p:ph type="ftr" sz="quarter" idx="11"/>
          </p:nvPr>
        </p:nvSpPr>
        <p:spPr>
          <a:xfrm>
            <a:off x="4165600" y="6356357"/>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fld id="{CCC048A1-6359-4860-BD2E-07D3506538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F55E10BC-210C-48F2-BE75-F4146BF487C2}" type="datetimeFigureOut">
              <a:rPr lang="en-US" smtClean="0"/>
              <a:pPr/>
              <a:t>11/14/2018</a:t>
            </a:fld>
            <a:endParaRPr lang="en-US"/>
          </a:p>
        </p:txBody>
      </p:sp>
      <p:sp>
        <p:nvSpPr>
          <p:cNvPr id="6" name="Footer Placeholder 5"/>
          <p:cNvSpPr>
            <a:spLocks noGrp="1"/>
          </p:cNvSpPr>
          <p:nvPr>
            <p:ph type="ftr" sz="quarter" idx="11"/>
          </p:nvPr>
        </p:nvSpPr>
        <p:spPr>
          <a:xfrm>
            <a:off x="4165600" y="6356357"/>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fld id="{CCC048A1-6359-4860-BD2E-07D3506538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762000"/>
          </a:xfrm>
          <a:prstGeom prst="rect">
            <a:avLst/>
          </a:prstGeom>
          <a:solidFill>
            <a:srgbClr val="A37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508000" y="152400"/>
            <a:ext cx="8331200" cy="411162"/>
          </a:xfrm>
          <a:prstGeom prst="rect">
            <a:avLst/>
          </a:prstGeom>
        </p:spPr>
        <p:txBody>
          <a:bodyPr vert="horz" lIns="91440" tIns="45720" rIns="91440" bIns="45720" rtlCol="0" anchor="ctr">
            <a:noAutofit/>
          </a:bodyPr>
          <a:lstStyle/>
          <a:p>
            <a:r>
              <a:rPr lang="en-US" dirty="0" smtClean="0"/>
              <a:t>Presentation name</a:t>
            </a:r>
            <a:endParaRPr lang="en-US" dirty="0"/>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p:nvCxnSpPr>
        <p:spPr>
          <a:xfrm>
            <a:off x="0" y="762000"/>
            <a:ext cx="12192000" cy="0"/>
          </a:xfrm>
          <a:prstGeom prst="line">
            <a:avLst/>
          </a:prstGeom>
          <a:ln w="38100">
            <a:solidFill>
              <a:srgbClr val="A0BA35"/>
            </a:solidFill>
          </a:ln>
        </p:spPr>
        <p:style>
          <a:lnRef idx="1">
            <a:schemeClr val="accent1"/>
          </a:lnRef>
          <a:fillRef idx="0">
            <a:schemeClr val="accent1"/>
          </a:fillRef>
          <a:effectRef idx="0">
            <a:schemeClr val="accent1"/>
          </a:effectRef>
          <a:fontRef idx="minor">
            <a:schemeClr val="tx1"/>
          </a:fontRef>
        </p:style>
      </p:cxnSp>
      <p:pic>
        <p:nvPicPr>
          <p:cNvPr id="13" name="Picture 12" descr="dol_powerpointlogo_whitetransparent.png"/>
          <p:cNvPicPr>
            <a:picLocks noChangeAspect="1"/>
          </p:cNvPicPr>
          <p:nvPr/>
        </p:nvPicPr>
        <p:blipFill>
          <a:blip r:embed="rId13" cstate="print"/>
          <a:stretch>
            <a:fillRect/>
          </a:stretch>
        </p:blipFill>
        <p:spPr>
          <a:xfrm>
            <a:off x="9245600" y="126672"/>
            <a:ext cx="2438400" cy="33053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a:solidFill>
            <a:srgbClr val="FFFFFF"/>
          </a:solidFill>
          <a:latin typeface="Myriad Pro" pitchFamily="34" charset="0"/>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Char char="•"/>
        <a:defRPr sz="30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aramond"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aramond"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762000"/>
          </a:xfrm>
          <a:prstGeom prst="rect">
            <a:avLst/>
          </a:prstGeom>
          <a:solidFill>
            <a:srgbClr val="A37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Placeholder 1"/>
          <p:cNvSpPr>
            <a:spLocks noGrp="1"/>
          </p:cNvSpPr>
          <p:nvPr>
            <p:ph type="title"/>
          </p:nvPr>
        </p:nvSpPr>
        <p:spPr>
          <a:xfrm>
            <a:off x="508000" y="152400"/>
            <a:ext cx="8331200" cy="411162"/>
          </a:xfrm>
          <a:prstGeom prst="rect">
            <a:avLst/>
          </a:prstGeom>
        </p:spPr>
        <p:txBody>
          <a:bodyPr vert="horz" lIns="91440" tIns="45720" rIns="91440" bIns="45720" rtlCol="0" anchor="ctr">
            <a:noAutofit/>
          </a:bodyPr>
          <a:lstStyle/>
          <a:p>
            <a:r>
              <a:rPr lang="en-US" dirty="0" smtClean="0"/>
              <a:t>Presentation name</a:t>
            </a:r>
            <a:endParaRPr lang="en-US" dirty="0"/>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p:nvCxnSpPr>
        <p:spPr>
          <a:xfrm>
            <a:off x="0" y="762000"/>
            <a:ext cx="12192000" cy="0"/>
          </a:xfrm>
          <a:prstGeom prst="line">
            <a:avLst/>
          </a:prstGeom>
          <a:ln w="38100">
            <a:solidFill>
              <a:srgbClr val="A0BA35"/>
            </a:solidFill>
          </a:ln>
        </p:spPr>
        <p:style>
          <a:lnRef idx="1">
            <a:schemeClr val="accent1"/>
          </a:lnRef>
          <a:fillRef idx="0">
            <a:schemeClr val="accent1"/>
          </a:fillRef>
          <a:effectRef idx="0">
            <a:schemeClr val="accent1"/>
          </a:effectRef>
          <a:fontRef idx="minor">
            <a:schemeClr val="tx1"/>
          </a:fontRef>
        </p:style>
      </p:cxnSp>
      <p:pic>
        <p:nvPicPr>
          <p:cNvPr id="13" name="Picture 12" descr="dol_powerpointlogo_whitetransparent.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245600" y="126672"/>
            <a:ext cx="2438400" cy="330535"/>
          </a:xfrm>
          <a:prstGeom prst="rect">
            <a:avLst/>
          </a:prstGeom>
        </p:spPr>
      </p:pic>
    </p:spTree>
    <p:extLst>
      <p:ext uri="{BB962C8B-B14F-4D97-AF65-F5344CB8AC3E}">
        <p14:creationId xmlns:p14="http://schemas.microsoft.com/office/powerpoint/2010/main" val="268198068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spcBef>
          <a:spcPct val="0"/>
        </a:spcBef>
        <a:buNone/>
        <a:defRPr sz="3000" kern="1200">
          <a:solidFill>
            <a:srgbClr val="FFFFFF"/>
          </a:solidFill>
          <a:latin typeface="Myriad Pro" pitchFamily="34" charset="0"/>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Char char="•"/>
        <a:defRPr sz="30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aramond"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aramond"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11/14/2018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91059783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alles-fuehrerschein.at/HERMES/documentation/HERMES%20scenarios%20english.pd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1.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2.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63.xml.rels><?xml version="1.0" encoding="UTF-8" standalone="yes"?>
<Relationships xmlns="http://schemas.openxmlformats.org/package/2006/relationships"><Relationship Id="rId3" Type="http://schemas.openxmlformats.org/officeDocument/2006/relationships/hyperlink" Target="mailto:tstaab@dol.wa.gov" TargetMode="External"/><Relationship Id="rId2" Type="http://schemas.openxmlformats.org/officeDocument/2006/relationships/notesSlide" Target="../notesSlides/notesSlide63.xml"/><Relationship Id="rId1" Type="http://schemas.openxmlformats.org/officeDocument/2006/relationships/slideLayout" Target="../slideLayouts/slideLayout9.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hyperlink" Target="mailto:patti.enbody@k12.wa.us"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4.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26.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1.emf"/><Relationship Id="rId4" Type="http://schemas.openxmlformats.org/officeDocument/2006/relationships/package" Target="../embeddings/Microsoft_Word_Document6.docx"/></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1.emf"/><Relationship Id="rId4" Type="http://schemas.openxmlformats.org/officeDocument/2006/relationships/oleObject" Target="../embeddings/oleObject2.bin"/></Relationships>
</file>

<file path=ppt/slides/_rels/slide8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DTS%20Blank%20Route%20Map%20Builder%2018DEC17.docx"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hyperlink" Target="Supplemental%20Skills%20Exam%20Route%20Creation%20Info%20dtd%2018DEC17.pdf"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6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088294" y="3256106"/>
            <a:ext cx="4841467" cy="767656"/>
          </a:xfrm>
          <a:prstGeom prst="rect">
            <a:avLst/>
          </a:prstGeom>
        </p:spPr>
      </p:pic>
      <p:sp>
        <p:nvSpPr>
          <p:cNvPr id="6" name="Rectangle 5"/>
          <p:cNvSpPr/>
          <p:nvPr/>
        </p:nvSpPr>
        <p:spPr>
          <a:xfrm>
            <a:off x="3124200" y="2068926"/>
            <a:ext cx="6096000" cy="584775"/>
          </a:xfrm>
          <a:prstGeom prst="rect">
            <a:avLst/>
          </a:prstGeom>
          <a:solidFill>
            <a:srgbClr val="A37A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200" dirty="0">
                <a:solidFill>
                  <a:schemeClr val="bg1"/>
                </a:solidFill>
              </a:rPr>
              <a:t>WAC Timeline</a:t>
            </a:r>
          </a:p>
        </p:txBody>
      </p:sp>
      <p:sp>
        <p:nvSpPr>
          <p:cNvPr id="7" name="Rectangle 6"/>
          <p:cNvSpPr/>
          <p:nvPr/>
        </p:nvSpPr>
        <p:spPr>
          <a:xfrm>
            <a:off x="3124200" y="2819407"/>
            <a:ext cx="6096000" cy="584775"/>
          </a:xfrm>
          <a:prstGeom prst="rect">
            <a:avLst/>
          </a:prstGeom>
          <a:solidFill>
            <a:srgbClr val="A0BA3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200" dirty="0">
                <a:solidFill>
                  <a:schemeClr val="bg1"/>
                </a:solidFill>
              </a:rPr>
              <a:t>Target Zero Update</a:t>
            </a:r>
          </a:p>
        </p:txBody>
      </p:sp>
      <p:sp>
        <p:nvSpPr>
          <p:cNvPr id="8" name="Rectangle 7"/>
          <p:cNvSpPr/>
          <p:nvPr/>
        </p:nvSpPr>
        <p:spPr>
          <a:xfrm>
            <a:off x="3124200" y="3569888"/>
            <a:ext cx="6096000" cy="584775"/>
          </a:xfrm>
          <a:prstGeom prst="rect">
            <a:avLst/>
          </a:prstGeom>
          <a:solidFill>
            <a:srgbClr val="A37A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200" dirty="0">
                <a:solidFill>
                  <a:schemeClr val="bg1"/>
                </a:solidFill>
              </a:rPr>
              <a:t>1481 Educational Visits</a:t>
            </a:r>
          </a:p>
        </p:txBody>
      </p:sp>
      <p:sp>
        <p:nvSpPr>
          <p:cNvPr id="9" name="Rectangle 8"/>
          <p:cNvSpPr/>
          <p:nvPr/>
        </p:nvSpPr>
        <p:spPr>
          <a:xfrm>
            <a:off x="3124200" y="4320369"/>
            <a:ext cx="6096000" cy="584775"/>
          </a:xfrm>
          <a:prstGeom prst="rect">
            <a:avLst/>
          </a:prstGeom>
          <a:solidFill>
            <a:srgbClr val="A0BA3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200" dirty="0">
                <a:solidFill>
                  <a:schemeClr val="bg1"/>
                </a:solidFill>
              </a:rPr>
              <a:t>Drive Route Design</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934134" y="3077134"/>
            <a:ext cx="5486400" cy="13133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990600"/>
            <a:ext cx="8180070" cy="994172"/>
          </a:xfrm>
        </p:spPr>
        <p:txBody>
          <a:bodyPr>
            <a:noAutofit/>
          </a:bodyPr>
          <a:lstStyle/>
          <a:p>
            <a:r>
              <a:rPr lang="en-US" sz="2700" dirty="0">
                <a:solidFill>
                  <a:schemeClr val="tx1"/>
                </a:solidFill>
              </a:rPr>
              <a:t>Impairment, young drivers, and distraction are </a:t>
            </a:r>
            <a:br>
              <a:rPr lang="en-US" sz="2700" dirty="0">
                <a:solidFill>
                  <a:schemeClr val="tx1"/>
                </a:solidFill>
              </a:rPr>
            </a:br>
            <a:r>
              <a:rPr lang="en-US" sz="2700" dirty="0">
                <a:solidFill>
                  <a:schemeClr val="tx1"/>
                </a:solidFill>
              </a:rPr>
              <a:t>top factors involved in traffic fatalities</a:t>
            </a:r>
          </a:p>
        </p:txBody>
      </p:sp>
      <p:graphicFrame>
        <p:nvGraphicFramePr>
          <p:cNvPr id="5" name="Content Placeholder 4"/>
          <p:cNvGraphicFramePr>
            <a:graphicFrameLocks noGrp="1"/>
          </p:cNvGraphicFramePr>
          <p:nvPr>
            <p:ph idx="1"/>
            <p:extLst/>
          </p:nvPr>
        </p:nvGraphicFramePr>
        <p:xfrm>
          <a:off x="1821180" y="1984778"/>
          <a:ext cx="8511540" cy="472082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txBox="1">
            <a:spLocks/>
          </p:cNvSpPr>
          <p:nvPr/>
        </p:nvSpPr>
        <p:spPr>
          <a:xfrm>
            <a:off x="1905000" y="152400"/>
            <a:ext cx="6248400" cy="4111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kern="1200">
                <a:solidFill>
                  <a:srgbClr val="FFFFFF"/>
                </a:solidFill>
                <a:latin typeface="Myriad Pro" pitchFamily="34" charset="0"/>
                <a:ea typeface="Tahoma" pitchFamily="34" charset="0"/>
                <a:cs typeface="Tahoma" pitchFamily="34" charset="0"/>
              </a:defRPr>
            </a:lvl1pPr>
          </a:lstStyle>
          <a:p>
            <a:r>
              <a:rPr lang="en-US" dirty="0"/>
              <a:t>Top Factors in Fatal Crashes</a:t>
            </a:r>
          </a:p>
        </p:txBody>
      </p:sp>
    </p:spTree>
    <p:extLst>
      <p:ext uri="{BB962C8B-B14F-4D97-AF65-F5344CB8AC3E}">
        <p14:creationId xmlns:p14="http://schemas.microsoft.com/office/powerpoint/2010/main" val="191415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880" y="1064176"/>
            <a:ext cx="7886700" cy="994172"/>
          </a:xfrm>
        </p:spPr>
        <p:txBody>
          <a:bodyPr>
            <a:noAutofit/>
          </a:bodyPr>
          <a:lstStyle/>
          <a:p>
            <a:r>
              <a:rPr lang="en-US" sz="2700" dirty="0">
                <a:solidFill>
                  <a:schemeClr val="tx1"/>
                </a:solidFill>
              </a:rPr>
              <a:t>Young drivers have the highest rate of involvement in injury and fatal crashes</a:t>
            </a:r>
          </a:p>
        </p:txBody>
      </p:sp>
      <p:graphicFrame>
        <p:nvGraphicFramePr>
          <p:cNvPr id="6" name="Content Placeholder 5"/>
          <p:cNvGraphicFramePr>
            <a:graphicFrameLocks noGrp="1"/>
          </p:cNvGraphicFramePr>
          <p:nvPr>
            <p:ph sz="half" idx="1"/>
            <p:extLst/>
          </p:nvPr>
        </p:nvGraphicFramePr>
        <p:xfrm>
          <a:off x="1676400" y="2639420"/>
          <a:ext cx="4354830" cy="39137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p:cNvGraphicFramePr>
            <a:graphicFrameLocks noGrp="1"/>
          </p:cNvGraphicFramePr>
          <p:nvPr>
            <p:ph sz="half" idx="2"/>
            <p:extLst/>
          </p:nvPr>
        </p:nvGraphicFramePr>
        <p:xfrm>
          <a:off x="6153150" y="2639420"/>
          <a:ext cx="4415790" cy="391378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087880" y="2085064"/>
            <a:ext cx="8046720" cy="584775"/>
          </a:xfrm>
          <a:prstGeom prst="rect">
            <a:avLst/>
          </a:prstGeom>
          <a:noFill/>
        </p:spPr>
        <p:txBody>
          <a:bodyPr wrap="square" rtlCol="0">
            <a:spAutoFit/>
          </a:bodyPr>
          <a:lstStyle/>
          <a:p>
            <a:pPr algn="ctr"/>
            <a:r>
              <a:rPr lang="en-US" sz="1600" b="1" dirty="0">
                <a:solidFill>
                  <a:prstClr val="black"/>
                </a:solidFill>
              </a:rPr>
              <a:t>Driver involvements in injury and fatal crashes annually </a:t>
            </a:r>
          </a:p>
          <a:p>
            <a:pPr algn="ctr"/>
            <a:r>
              <a:rPr lang="en-US" sz="1600" b="1" dirty="0">
                <a:solidFill>
                  <a:prstClr val="black"/>
                </a:solidFill>
              </a:rPr>
              <a:t>per 10,000 licensed drivers in Washington State </a:t>
            </a:r>
            <a:r>
              <a:rPr lang="en-US" sz="1600" dirty="0">
                <a:solidFill>
                  <a:prstClr val="black"/>
                </a:solidFill>
              </a:rPr>
              <a:t>(based on 2012-2016 data)</a:t>
            </a:r>
          </a:p>
        </p:txBody>
      </p:sp>
      <p:sp>
        <p:nvSpPr>
          <p:cNvPr id="9" name="Title 3"/>
          <p:cNvSpPr txBox="1">
            <a:spLocks/>
          </p:cNvSpPr>
          <p:nvPr/>
        </p:nvSpPr>
        <p:spPr>
          <a:xfrm>
            <a:off x="1905000" y="152400"/>
            <a:ext cx="6248400" cy="4111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kern="1200">
                <a:solidFill>
                  <a:srgbClr val="FFFFFF"/>
                </a:solidFill>
                <a:latin typeface="Myriad Pro" pitchFamily="34" charset="0"/>
                <a:ea typeface="Tahoma" pitchFamily="34" charset="0"/>
                <a:cs typeface="Tahoma" pitchFamily="34" charset="0"/>
              </a:defRPr>
            </a:lvl1pPr>
          </a:lstStyle>
          <a:p>
            <a:r>
              <a:rPr lang="en-US" dirty="0"/>
              <a:t>Crash Rates by Age Group</a:t>
            </a:r>
          </a:p>
        </p:txBody>
      </p:sp>
    </p:spTree>
    <p:extLst>
      <p:ext uri="{BB962C8B-B14F-4D97-AF65-F5344CB8AC3E}">
        <p14:creationId xmlns:p14="http://schemas.microsoft.com/office/powerpoint/2010/main" val="1499476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950" dirty="0"/>
              <a:t>Young Driver Fatalities: Preventable Tragedies</a:t>
            </a:r>
          </a:p>
        </p:txBody>
      </p:sp>
    </p:spTree>
    <p:extLst>
      <p:ext uri="{BB962C8B-B14F-4D97-AF65-F5344CB8AC3E}">
        <p14:creationId xmlns:p14="http://schemas.microsoft.com/office/powerpoint/2010/main" val="169336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Young Drivers</a:t>
            </a:r>
            <a:endParaRPr lang="en-US" dirty="0"/>
          </a:p>
        </p:txBody>
      </p:sp>
      <p:graphicFrame>
        <p:nvGraphicFramePr>
          <p:cNvPr id="5" name="Chart 4"/>
          <p:cNvGraphicFramePr>
            <a:graphicFrameLocks/>
          </p:cNvGraphicFramePr>
          <p:nvPr>
            <p:extLst/>
          </p:nvPr>
        </p:nvGraphicFramePr>
        <p:xfrm>
          <a:off x="3048000" y="838200"/>
          <a:ext cx="61722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nvPr>
        </p:nvGraphicFramePr>
        <p:xfrm>
          <a:off x="4191000" y="4038607"/>
          <a:ext cx="4114800" cy="30273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806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nvPr>
        </p:nvGraphicFramePr>
        <p:xfrm>
          <a:off x="2127794" y="2157428"/>
          <a:ext cx="7543799" cy="4319572"/>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3773529" y="4198888"/>
            <a:ext cx="1914525" cy="1084372"/>
            <a:chOff x="2057400" y="3180858"/>
            <a:chExt cx="2286000" cy="1314942"/>
          </a:xfrm>
        </p:grpSpPr>
        <p:sp>
          <p:nvSpPr>
            <p:cNvPr id="3" name="Explosion 2 2"/>
            <p:cNvSpPr/>
            <p:nvPr/>
          </p:nvSpPr>
          <p:spPr>
            <a:xfrm>
              <a:off x="2057400" y="3180858"/>
              <a:ext cx="2286000" cy="1314942"/>
            </a:xfrm>
            <a:prstGeom prst="irregularSeal2">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rgbClr val="FFC000"/>
                    </a:solidFill>
                  </a:ln>
                  <a:solidFill>
                    <a:srgbClr val="FF0000"/>
                  </a:solidFill>
                </a:rPr>
                <a:t>87.5%</a:t>
              </a:r>
            </a:p>
          </p:txBody>
        </p:sp>
        <p:sp>
          <p:nvSpPr>
            <p:cNvPr id="10" name="Isosceles Triangle 9"/>
            <p:cNvSpPr/>
            <p:nvPr/>
          </p:nvSpPr>
          <p:spPr>
            <a:xfrm flipV="1">
              <a:off x="2514600" y="3764388"/>
              <a:ext cx="152400" cy="228600"/>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grpSp>
        <p:nvGrpSpPr>
          <p:cNvPr id="12" name="Group 11"/>
          <p:cNvGrpSpPr/>
          <p:nvPr/>
        </p:nvGrpSpPr>
        <p:grpSpPr>
          <a:xfrm>
            <a:off x="7176752" y="4493335"/>
            <a:ext cx="1943100" cy="1080481"/>
            <a:chOff x="2057400" y="3180858"/>
            <a:chExt cx="2286000" cy="1314942"/>
          </a:xfrm>
        </p:grpSpPr>
        <p:sp>
          <p:nvSpPr>
            <p:cNvPr id="13" name="Explosion 2 12"/>
            <p:cNvSpPr/>
            <p:nvPr/>
          </p:nvSpPr>
          <p:spPr>
            <a:xfrm>
              <a:off x="2057400" y="3180858"/>
              <a:ext cx="2286000" cy="1314942"/>
            </a:xfrm>
            <a:prstGeom prst="irregularSeal2">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rgbClr val="FFC000"/>
                    </a:solidFill>
                  </a:ln>
                  <a:solidFill>
                    <a:srgbClr val="FF0000"/>
                  </a:solidFill>
                </a:rPr>
                <a:t>94.4%</a:t>
              </a:r>
            </a:p>
          </p:txBody>
        </p:sp>
        <p:sp>
          <p:nvSpPr>
            <p:cNvPr id="14" name="Isosceles Triangle 13"/>
            <p:cNvSpPr/>
            <p:nvPr/>
          </p:nvSpPr>
          <p:spPr>
            <a:xfrm flipV="1">
              <a:off x="2514600" y="3764388"/>
              <a:ext cx="152400" cy="228600"/>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sp>
        <p:nvSpPr>
          <p:cNvPr id="2" name="TextBox 1"/>
          <p:cNvSpPr txBox="1"/>
          <p:nvPr/>
        </p:nvSpPr>
        <p:spPr>
          <a:xfrm>
            <a:off x="8357799" y="5488065"/>
            <a:ext cx="1096903" cy="300082"/>
          </a:xfrm>
          <a:prstGeom prst="rect">
            <a:avLst/>
          </a:prstGeom>
          <a:noFill/>
        </p:spPr>
        <p:txBody>
          <a:bodyPr wrap="none" rtlCol="0">
            <a:spAutoFit/>
          </a:bodyPr>
          <a:lstStyle/>
          <a:p>
            <a:r>
              <a:rPr lang="en-US" sz="1350" dirty="0">
                <a:solidFill>
                  <a:prstClr val="black"/>
                </a:solidFill>
              </a:rPr>
              <a:t>*Not at Fault</a:t>
            </a:r>
          </a:p>
        </p:txBody>
      </p:sp>
      <p:sp>
        <p:nvSpPr>
          <p:cNvPr id="15" name="TextBox 14"/>
          <p:cNvSpPr txBox="1"/>
          <p:nvPr/>
        </p:nvSpPr>
        <p:spPr>
          <a:xfrm>
            <a:off x="4825696" y="5187983"/>
            <a:ext cx="1298882" cy="300082"/>
          </a:xfrm>
          <a:prstGeom prst="rect">
            <a:avLst/>
          </a:prstGeom>
          <a:noFill/>
        </p:spPr>
        <p:txBody>
          <a:bodyPr wrap="none" rtlCol="0">
            <a:spAutoFit/>
          </a:bodyPr>
          <a:lstStyle/>
          <a:p>
            <a:r>
              <a:rPr lang="en-US" sz="1350" dirty="0">
                <a:solidFill>
                  <a:prstClr val="black"/>
                </a:solidFill>
              </a:rPr>
              <a:t>*2x Not at Fault</a:t>
            </a:r>
          </a:p>
        </p:txBody>
      </p:sp>
      <p:grpSp>
        <p:nvGrpSpPr>
          <p:cNvPr id="8" name="Group 7"/>
          <p:cNvGrpSpPr/>
          <p:nvPr/>
        </p:nvGrpSpPr>
        <p:grpSpPr>
          <a:xfrm>
            <a:off x="2870480" y="6332919"/>
            <a:ext cx="6058425" cy="288175"/>
            <a:chOff x="494949" y="5638800"/>
            <a:chExt cx="8077900" cy="384233"/>
          </a:xfrm>
        </p:grpSpPr>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t="91009"/>
            <a:stretch/>
          </p:blipFill>
          <p:spPr>
            <a:xfrm>
              <a:off x="494949" y="5638800"/>
              <a:ext cx="8077900" cy="384233"/>
            </a:xfrm>
            <a:prstGeom prst="rect">
              <a:avLst/>
            </a:prstGeom>
          </p:spPr>
        </p:pic>
        <p:sp>
          <p:nvSpPr>
            <p:cNvPr id="6" name="Rectangle 5"/>
            <p:cNvSpPr/>
            <p:nvPr/>
          </p:nvSpPr>
          <p:spPr>
            <a:xfrm>
              <a:off x="4641057" y="5791200"/>
              <a:ext cx="76200" cy="475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6" name="Rectangle 15"/>
            <p:cNvSpPr/>
            <p:nvPr/>
          </p:nvSpPr>
          <p:spPr>
            <a:xfrm>
              <a:off x="4641057" y="5722204"/>
              <a:ext cx="76200" cy="475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7" name="Rectangle 16"/>
            <p:cNvSpPr/>
            <p:nvPr/>
          </p:nvSpPr>
          <p:spPr>
            <a:xfrm>
              <a:off x="4641057" y="5767418"/>
              <a:ext cx="76200" cy="475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8" name="Rectangle 17"/>
            <p:cNvSpPr/>
            <p:nvPr/>
          </p:nvSpPr>
          <p:spPr>
            <a:xfrm>
              <a:off x="4672010" y="5722220"/>
              <a:ext cx="76200" cy="475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0" name="Rectangle 19"/>
            <p:cNvSpPr/>
            <p:nvPr/>
          </p:nvSpPr>
          <p:spPr>
            <a:xfrm>
              <a:off x="4672010" y="5791200"/>
              <a:ext cx="76200" cy="475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1" name="Rectangle 20"/>
            <p:cNvSpPr/>
            <p:nvPr/>
          </p:nvSpPr>
          <p:spPr>
            <a:xfrm>
              <a:off x="4672010" y="5759539"/>
              <a:ext cx="76200" cy="475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sp>
        <p:nvSpPr>
          <p:cNvPr id="19" name="Title 18"/>
          <p:cNvSpPr>
            <a:spLocks noGrp="1"/>
          </p:cNvSpPr>
          <p:nvPr>
            <p:ph type="title"/>
          </p:nvPr>
        </p:nvSpPr>
        <p:spPr>
          <a:xfrm>
            <a:off x="2127787" y="1142496"/>
            <a:ext cx="7543800" cy="1088068"/>
          </a:xfrm>
        </p:spPr>
        <p:txBody>
          <a:bodyPr>
            <a:normAutofit/>
          </a:bodyPr>
          <a:lstStyle/>
          <a:p>
            <a:r>
              <a:rPr lang="en-US" dirty="0">
                <a:solidFill>
                  <a:schemeClr val="tx1"/>
                </a:solidFill>
              </a:rPr>
              <a:t>Fatal </a:t>
            </a:r>
            <a:r>
              <a:rPr lang="en-US" dirty="0" smtClean="0">
                <a:solidFill>
                  <a:schemeClr val="tx1"/>
                </a:solidFill>
              </a:rPr>
              <a:t>collisions </a:t>
            </a:r>
            <a:r>
              <a:rPr lang="en-US" dirty="0">
                <a:solidFill>
                  <a:schemeClr val="tx1"/>
                </a:solidFill>
              </a:rPr>
              <a:t>involving </a:t>
            </a:r>
            <a:r>
              <a:rPr lang="en-US" dirty="0" smtClean="0">
                <a:solidFill>
                  <a:schemeClr val="tx1"/>
                </a:solidFill>
              </a:rPr>
              <a:t>novice </a:t>
            </a:r>
            <a:r>
              <a:rPr lang="en-US" dirty="0">
                <a:solidFill>
                  <a:schemeClr val="tx1"/>
                </a:solidFill>
              </a:rPr>
              <a:t>drivers </a:t>
            </a:r>
            <a:r>
              <a:rPr lang="en-US" dirty="0" smtClean="0">
                <a:solidFill>
                  <a:schemeClr val="tx1"/>
                </a:solidFill>
              </a:rPr>
              <a:t>at </a:t>
            </a:r>
            <a:r>
              <a:rPr lang="en-US" dirty="0">
                <a:solidFill>
                  <a:schemeClr val="tx1"/>
                </a:solidFill>
              </a:rPr>
              <a:t>18 and 19 </a:t>
            </a:r>
            <a:r>
              <a:rPr lang="en-US" dirty="0" smtClean="0">
                <a:solidFill>
                  <a:schemeClr val="tx1"/>
                </a:solidFill>
              </a:rPr>
              <a:t>years old</a:t>
            </a:r>
            <a:endParaRPr lang="en-US" dirty="0">
              <a:solidFill>
                <a:schemeClr val="tx1"/>
              </a:solidFill>
            </a:endParaRPr>
          </a:p>
        </p:txBody>
      </p:sp>
      <p:sp>
        <p:nvSpPr>
          <p:cNvPr id="22" name="Title 1"/>
          <p:cNvSpPr txBox="1">
            <a:spLocks/>
          </p:cNvSpPr>
          <p:nvPr/>
        </p:nvSpPr>
        <p:spPr>
          <a:xfrm>
            <a:off x="228600" y="146202"/>
            <a:ext cx="6248400" cy="4111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kern="1200">
                <a:solidFill>
                  <a:srgbClr val="FFFFFF"/>
                </a:solidFill>
                <a:latin typeface="Myriad Pro" pitchFamily="34" charset="0"/>
                <a:ea typeface="Tahoma" pitchFamily="34" charset="0"/>
                <a:cs typeface="Tahoma" pitchFamily="34" charset="0"/>
              </a:defRPr>
            </a:lvl1pPr>
          </a:lstStyle>
          <a:p>
            <a:r>
              <a:rPr lang="en-US" dirty="0"/>
              <a:t>The Benefit of Education</a:t>
            </a:r>
          </a:p>
        </p:txBody>
      </p:sp>
    </p:spTree>
    <p:extLst>
      <p:ext uri="{BB962C8B-B14F-4D97-AF65-F5344CB8AC3E}">
        <p14:creationId xmlns:p14="http://schemas.microsoft.com/office/powerpoint/2010/main" val="380200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2334027" y="2114550"/>
          <a:ext cx="7495779" cy="42100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410219" y="1184604"/>
            <a:ext cx="7343380" cy="1615827"/>
          </a:xfrm>
          <a:prstGeom prst="rect">
            <a:avLst/>
          </a:prstGeom>
          <a:noFill/>
        </p:spPr>
        <p:txBody>
          <a:bodyPr wrap="square" rtlCol="0">
            <a:spAutoFit/>
          </a:bodyPr>
          <a:lstStyle/>
          <a:p>
            <a:pPr algn="ctr"/>
            <a:r>
              <a:rPr lang="en-US" sz="3300" dirty="0">
                <a:solidFill>
                  <a:prstClr val="black"/>
                </a:solidFill>
                <a:latin typeface="Myriad Pro"/>
              </a:rPr>
              <a:t>Top Three Contributing Factors for Young Driver Involved Fatal Crashes taken from Collision Reports</a:t>
            </a:r>
          </a:p>
        </p:txBody>
      </p:sp>
      <p:sp>
        <p:nvSpPr>
          <p:cNvPr id="6" name="Title 1"/>
          <p:cNvSpPr>
            <a:spLocks noGrp="1"/>
          </p:cNvSpPr>
          <p:nvPr>
            <p:ph type="title"/>
          </p:nvPr>
        </p:nvSpPr>
        <p:spPr>
          <a:xfrm>
            <a:off x="304800" y="152400"/>
            <a:ext cx="6248400" cy="411162"/>
          </a:xfrm>
        </p:spPr>
        <p:txBody>
          <a:bodyPr/>
          <a:lstStyle/>
          <a:p>
            <a:r>
              <a:rPr lang="en-US" dirty="0" smtClean="0"/>
              <a:t>Why?</a:t>
            </a:r>
            <a:endParaRPr lang="en-US" dirty="0"/>
          </a:p>
        </p:txBody>
      </p:sp>
    </p:spTree>
    <p:extLst>
      <p:ext uri="{BB962C8B-B14F-4D97-AF65-F5344CB8AC3E}">
        <p14:creationId xmlns:p14="http://schemas.microsoft.com/office/powerpoint/2010/main" val="2530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5391" y="1758404"/>
            <a:ext cx="7696082" cy="4413796"/>
          </a:xfrm>
        </p:spPr>
        <p:txBody>
          <a:bodyPr>
            <a:normAutofit fontScale="70000" lnSpcReduction="20000"/>
          </a:bodyPr>
          <a:lstStyle/>
          <a:p>
            <a:r>
              <a:rPr lang="en-US" dirty="0" smtClean="0"/>
              <a:t>Speeding, impairment, and distraction are all conscious choices made by the driver that can have devastating consequences when they result in a collision.</a:t>
            </a:r>
            <a:endParaRPr lang="en-US" dirty="0"/>
          </a:p>
          <a:p>
            <a:pPr lvl="1"/>
            <a:endParaRPr lang="en-US" dirty="0"/>
          </a:p>
          <a:p>
            <a:r>
              <a:rPr lang="en-US" dirty="0" smtClean="0"/>
              <a:t>These </a:t>
            </a:r>
            <a:r>
              <a:rPr lang="en-US" dirty="0"/>
              <a:t>same factors hold true for </a:t>
            </a:r>
            <a:r>
              <a:rPr lang="en-US" dirty="0" smtClean="0"/>
              <a:t>novice </a:t>
            </a:r>
            <a:r>
              <a:rPr lang="en-US" dirty="0"/>
              <a:t>d</a:t>
            </a:r>
            <a:r>
              <a:rPr lang="en-US" dirty="0" smtClean="0"/>
              <a:t>rivers </a:t>
            </a:r>
            <a:r>
              <a:rPr lang="en-US" dirty="0"/>
              <a:t>who attend Driver Training, </a:t>
            </a:r>
            <a:r>
              <a:rPr lang="en-US" dirty="0" smtClean="0"/>
              <a:t>however the rate of involvement is cut in half.</a:t>
            </a:r>
          </a:p>
          <a:p>
            <a:endParaRPr lang="en-US" dirty="0" smtClean="0">
              <a:latin typeface="Myriad Pro"/>
            </a:endParaRPr>
          </a:p>
          <a:p>
            <a:r>
              <a:rPr lang="en-US" dirty="0" smtClean="0">
                <a:latin typeface="Myriad Pro"/>
              </a:rPr>
              <a:t>The period of time following licensing is the most dangerous time for novice drivers. It’s not only a factor of age.</a:t>
            </a:r>
          </a:p>
          <a:p>
            <a:endParaRPr lang="en-US" dirty="0" smtClean="0"/>
          </a:p>
          <a:p>
            <a:r>
              <a:rPr lang="en-US" dirty="0" smtClean="0"/>
              <a:t>We can influence the </a:t>
            </a:r>
            <a:r>
              <a:rPr lang="en-US" dirty="0"/>
              <a:t>results of potential collisions through training and experiential learning focused on hazard perception, risk aversion, and better decision-making.</a:t>
            </a:r>
          </a:p>
          <a:p>
            <a:endParaRPr lang="en-US" dirty="0">
              <a:latin typeface="Myriad Pro"/>
            </a:endParaRPr>
          </a:p>
        </p:txBody>
      </p:sp>
      <p:sp>
        <p:nvSpPr>
          <p:cNvPr id="7" name="TextBox 6"/>
          <p:cNvSpPr txBox="1"/>
          <p:nvPr/>
        </p:nvSpPr>
        <p:spPr>
          <a:xfrm>
            <a:off x="2355398" y="1143000"/>
            <a:ext cx="7391281" cy="600164"/>
          </a:xfrm>
          <a:prstGeom prst="rect">
            <a:avLst/>
          </a:prstGeom>
          <a:noFill/>
        </p:spPr>
        <p:txBody>
          <a:bodyPr wrap="square" rtlCol="0">
            <a:spAutoFit/>
          </a:bodyPr>
          <a:lstStyle/>
          <a:p>
            <a:r>
              <a:rPr lang="en-US" sz="3300" dirty="0">
                <a:solidFill>
                  <a:prstClr val="black"/>
                </a:solidFill>
              </a:rPr>
              <a:t>Looking at it a different way</a:t>
            </a:r>
          </a:p>
        </p:txBody>
      </p:sp>
      <p:sp>
        <p:nvSpPr>
          <p:cNvPr id="4" name="Title 1"/>
          <p:cNvSpPr>
            <a:spLocks noGrp="1"/>
          </p:cNvSpPr>
          <p:nvPr>
            <p:ph type="title"/>
          </p:nvPr>
        </p:nvSpPr>
        <p:spPr>
          <a:xfrm>
            <a:off x="381000" y="152400"/>
            <a:ext cx="6248400" cy="411162"/>
          </a:xfrm>
        </p:spPr>
        <p:txBody>
          <a:bodyPr/>
          <a:lstStyle/>
          <a:p>
            <a:r>
              <a:rPr lang="en-US" dirty="0" smtClean="0"/>
              <a:t>Why?</a:t>
            </a:r>
            <a:endParaRPr lang="en-US" dirty="0"/>
          </a:p>
        </p:txBody>
      </p:sp>
    </p:spTree>
    <p:extLst>
      <p:ext uri="{BB962C8B-B14F-4D97-AF65-F5344CB8AC3E}">
        <p14:creationId xmlns:p14="http://schemas.microsoft.com/office/powerpoint/2010/main" val="251800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6960" y="1426464"/>
            <a:ext cx="7647400" cy="2674620"/>
          </a:xfrm>
        </p:spPr>
        <p:txBody>
          <a:bodyPr>
            <a:normAutofit/>
          </a:bodyPr>
          <a:lstStyle/>
          <a:p>
            <a:r>
              <a:rPr lang="en-US" dirty="0" smtClean="0"/>
              <a:t>Graduated Driver Licensing:  An Effective Way to Keep New Drivers Safe</a:t>
            </a:r>
            <a:endParaRPr lang="en-US" dirty="0"/>
          </a:p>
        </p:txBody>
      </p:sp>
      <p:sp>
        <p:nvSpPr>
          <p:cNvPr id="3" name="Subtitle 2"/>
          <p:cNvSpPr>
            <a:spLocks noGrp="1"/>
          </p:cNvSpPr>
          <p:nvPr>
            <p:ph type="subTitle" idx="1"/>
          </p:nvPr>
        </p:nvSpPr>
        <p:spPr/>
        <p:txBody>
          <a:bodyPr/>
          <a:lstStyle/>
          <a:p>
            <a:r>
              <a:rPr lang="en-US" dirty="0" smtClean="0"/>
              <a:t>Regulating Novice Drivers</a:t>
            </a:r>
            <a:endParaRPr lang="en-US" dirty="0"/>
          </a:p>
        </p:txBody>
      </p:sp>
    </p:spTree>
    <p:extLst>
      <p:ext uri="{BB962C8B-B14F-4D97-AF65-F5344CB8AC3E}">
        <p14:creationId xmlns:p14="http://schemas.microsoft.com/office/powerpoint/2010/main" val="3541407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GDL system?</a:t>
            </a:r>
            <a:endParaRPr lang="en-US" dirty="0"/>
          </a:p>
        </p:txBody>
      </p:sp>
      <p:graphicFrame>
        <p:nvGraphicFramePr>
          <p:cNvPr id="4" name="Diagram 3"/>
          <p:cNvGraphicFramePr/>
          <p:nvPr>
            <p:extLst/>
          </p:nvPr>
        </p:nvGraphicFramePr>
        <p:xfrm>
          <a:off x="2290053" y="2125274"/>
          <a:ext cx="7682420" cy="2905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037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CB5205C-CEE5-4ADA-BC72-AD74F7447BF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AA4D1D5A-4FE2-496C-891F-8214D93BDA7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E755E887-888B-4345-B264-9DDDC83F8FE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0CABE147-849F-4DB6-AF69-14E0536D6AB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F51059D9-3916-4CFD-8FC2-BE387CD94E2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and context of GDL laws</a:t>
            </a:r>
            <a:endParaRPr lang="en-US" dirty="0"/>
          </a:p>
        </p:txBody>
      </p:sp>
      <p:sp>
        <p:nvSpPr>
          <p:cNvPr id="3" name="Content Placeholder 2"/>
          <p:cNvSpPr>
            <a:spLocks noGrp="1"/>
          </p:cNvSpPr>
          <p:nvPr>
            <p:ph idx="1"/>
          </p:nvPr>
        </p:nvSpPr>
        <p:spPr/>
        <p:txBody>
          <a:bodyPr>
            <a:normAutofit/>
          </a:bodyPr>
          <a:lstStyle/>
          <a:p>
            <a:r>
              <a:rPr lang="en-US" sz="2800" dirty="0"/>
              <a:t>States began enacting GDL laws in the 1990s</a:t>
            </a:r>
          </a:p>
          <a:p>
            <a:endParaRPr lang="en-US" sz="1600" dirty="0"/>
          </a:p>
          <a:p>
            <a:r>
              <a:rPr lang="en-US" sz="2800" dirty="0"/>
              <a:t>GDL laws have been an effective strategy for reducing new driver fatal crashes.</a:t>
            </a:r>
          </a:p>
          <a:p>
            <a:endParaRPr lang="en-US" sz="1600" dirty="0"/>
          </a:p>
          <a:p>
            <a:r>
              <a:rPr lang="en-US" sz="2800" dirty="0"/>
              <a:t>Some people are waiting longer than previous generations to get their license</a:t>
            </a:r>
          </a:p>
          <a:p>
            <a:pPr lvl="1"/>
            <a:r>
              <a:rPr lang="en-US" sz="2000" dirty="0">
                <a:latin typeface="Myriad Pro"/>
              </a:rPr>
              <a:t>A third of drivers are not licensed by age 18 (20% still not licensed by age 21)</a:t>
            </a:r>
          </a:p>
          <a:p>
            <a:pPr lvl="1"/>
            <a:r>
              <a:rPr lang="en-US" sz="2000" dirty="0">
                <a:latin typeface="Myriad Pro"/>
              </a:rPr>
              <a:t>Low income and minorities more likely to get licensed at 18 or older. </a:t>
            </a:r>
          </a:p>
        </p:txBody>
      </p:sp>
    </p:spTree>
    <p:extLst>
      <p:ext uri="{BB962C8B-B14F-4D97-AF65-F5344CB8AC3E}">
        <p14:creationId xmlns:p14="http://schemas.microsoft.com/office/powerpoint/2010/main" val="417421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24200" y="2819407"/>
            <a:ext cx="6096000" cy="584775"/>
          </a:xfrm>
          <a:prstGeom prst="rect">
            <a:avLst/>
          </a:prstGeom>
          <a:solidFill>
            <a:srgbClr val="A37A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200" dirty="0">
                <a:solidFill>
                  <a:schemeClr val="bg1"/>
                </a:solidFill>
              </a:rPr>
              <a:t>WAC Timeline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934134" y="3077134"/>
            <a:ext cx="5486400" cy="131333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9088294" y="3256106"/>
            <a:ext cx="4841467" cy="767656"/>
          </a:xfrm>
          <a:prstGeom prst="rect">
            <a:avLst/>
          </a:prstGeom>
        </p:spPr>
      </p:pic>
    </p:spTree>
    <p:extLst>
      <p:ext uri="{BB962C8B-B14F-4D97-AF65-F5344CB8AC3E}">
        <p14:creationId xmlns:p14="http://schemas.microsoft.com/office/powerpoint/2010/main" val="2916808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Washington’s Current GDL System</a:t>
            </a:r>
            <a:endParaRPr lang="en-US" dirty="0"/>
          </a:p>
        </p:txBody>
      </p:sp>
      <p:sp>
        <p:nvSpPr>
          <p:cNvPr id="4" name="Text Placeholder 3"/>
          <p:cNvSpPr>
            <a:spLocks noGrp="1"/>
          </p:cNvSpPr>
          <p:nvPr>
            <p:ph type="body" idx="1"/>
          </p:nvPr>
        </p:nvSpPr>
        <p:spPr>
          <a:xfrm>
            <a:off x="2146772" y="1676400"/>
            <a:ext cx="3868340" cy="617934"/>
          </a:xfrm>
        </p:spPr>
        <p:txBody>
          <a:bodyPr/>
          <a:lstStyle/>
          <a:p>
            <a:r>
              <a:rPr lang="en-US" dirty="0" smtClean="0"/>
              <a:t>Learner Stage</a:t>
            </a:r>
            <a:endParaRPr lang="en-US" dirty="0"/>
          </a:p>
        </p:txBody>
      </p:sp>
      <p:sp>
        <p:nvSpPr>
          <p:cNvPr id="5" name="Content Placeholder 4"/>
          <p:cNvSpPr>
            <a:spLocks noGrp="1"/>
          </p:cNvSpPr>
          <p:nvPr>
            <p:ph sz="half" idx="2"/>
          </p:nvPr>
        </p:nvSpPr>
        <p:spPr>
          <a:xfrm>
            <a:off x="2153842" y="2294334"/>
            <a:ext cx="3868340" cy="4030266"/>
          </a:xfrm>
        </p:spPr>
        <p:txBody>
          <a:bodyPr>
            <a:normAutofit fontScale="92500" lnSpcReduction="10000"/>
          </a:bodyPr>
          <a:lstStyle/>
          <a:p>
            <a:r>
              <a:rPr lang="en-US" dirty="0" smtClean="0"/>
              <a:t>Minimum age 15 if enrolled in driver training (otherwise 15½) </a:t>
            </a:r>
          </a:p>
          <a:p>
            <a:r>
              <a:rPr lang="en-US" dirty="0" smtClean="0"/>
              <a:t>Minimum holding period </a:t>
            </a:r>
            <a:br>
              <a:rPr lang="en-US" dirty="0" smtClean="0"/>
            </a:br>
            <a:r>
              <a:rPr lang="en-US" dirty="0" smtClean="0"/>
              <a:t>6 months</a:t>
            </a:r>
          </a:p>
          <a:p>
            <a:r>
              <a:rPr lang="en-US" dirty="0" smtClean="0"/>
              <a:t>Complete 50 hours (at least 10 at night) of supervised driving</a:t>
            </a:r>
          </a:p>
          <a:p>
            <a:r>
              <a:rPr lang="en-US" dirty="0" smtClean="0"/>
              <a:t>Complete an approved driver education course</a:t>
            </a:r>
          </a:p>
          <a:p>
            <a:r>
              <a:rPr lang="en-US" dirty="0" smtClean="0"/>
              <a:t>Pass knowledge and driving test</a:t>
            </a:r>
          </a:p>
        </p:txBody>
      </p:sp>
      <p:sp>
        <p:nvSpPr>
          <p:cNvPr id="6" name="Text Placeholder 5"/>
          <p:cNvSpPr>
            <a:spLocks noGrp="1"/>
          </p:cNvSpPr>
          <p:nvPr>
            <p:ph type="body" sz="quarter" idx="3"/>
          </p:nvPr>
        </p:nvSpPr>
        <p:spPr>
          <a:xfrm>
            <a:off x="6122520" y="1676400"/>
            <a:ext cx="3887391" cy="617934"/>
          </a:xfrm>
        </p:spPr>
        <p:txBody>
          <a:bodyPr/>
          <a:lstStyle/>
          <a:p>
            <a:r>
              <a:rPr lang="en-US" dirty="0" smtClean="0"/>
              <a:t>Intermediate Stage</a:t>
            </a:r>
            <a:endParaRPr lang="en-US" dirty="0"/>
          </a:p>
        </p:txBody>
      </p:sp>
      <p:sp>
        <p:nvSpPr>
          <p:cNvPr id="7" name="Content Placeholder 6"/>
          <p:cNvSpPr>
            <a:spLocks noGrp="1"/>
          </p:cNvSpPr>
          <p:nvPr>
            <p:ph sz="quarter" idx="4"/>
          </p:nvPr>
        </p:nvSpPr>
        <p:spPr>
          <a:xfrm>
            <a:off x="6153157" y="2294334"/>
            <a:ext cx="3887391" cy="4030266"/>
          </a:xfrm>
        </p:spPr>
        <p:txBody>
          <a:bodyPr>
            <a:normAutofit fontScale="92500" lnSpcReduction="10000"/>
          </a:bodyPr>
          <a:lstStyle/>
          <a:p>
            <a:r>
              <a:rPr lang="en-US" dirty="0" smtClean="0"/>
              <a:t>Minimum age 16</a:t>
            </a:r>
          </a:p>
          <a:p>
            <a:r>
              <a:rPr lang="en-US" dirty="0" smtClean="0"/>
              <a:t>Passenger restrictions:</a:t>
            </a:r>
          </a:p>
          <a:p>
            <a:pPr lvl="1"/>
            <a:r>
              <a:rPr lang="en-US" sz="2200" dirty="0">
                <a:latin typeface="Myriad Pro"/>
              </a:rPr>
              <a:t>First 6 months – no passengers younger than 20 except for family</a:t>
            </a:r>
          </a:p>
          <a:p>
            <a:pPr lvl="1"/>
            <a:r>
              <a:rPr lang="en-US" sz="2200" dirty="0">
                <a:latin typeface="Myriad Pro"/>
              </a:rPr>
              <a:t>Next 6 months – no more than 3 passengers younger than 20</a:t>
            </a:r>
          </a:p>
          <a:p>
            <a:r>
              <a:rPr lang="en-US" dirty="0" smtClean="0"/>
              <a:t>No driving from 1 am to 5 am for first 12 months of license</a:t>
            </a:r>
          </a:p>
          <a:p>
            <a:r>
              <a:rPr lang="en-US" dirty="0" smtClean="0"/>
              <a:t>No wireless device use</a:t>
            </a:r>
          </a:p>
        </p:txBody>
      </p:sp>
    </p:spTree>
    <p:extLst>
      <p:ext uri="{BB962C8B-B14F-4D97-AF65-F5344CB8AC3E}">
        <p14:creationId xmlns:p14="http://schemas.microsoft.com/office/powerpoint/2010/main" val="1513377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build="p"/>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GDL Recommended Best Practices</a:t>
            </a:r>
            <a:endParaRPr lang="en-US" dirty="0"/>
          </a:p>
        </p:txBody>
      </p:sp>
      <p:sp>
        <p:nvSpPr>
          <p:cNvPr id="8" name="Content Placeholder 7"/>
          <p:cNvSpPr>
            <a:spLocks noGrp="1"/>
          </p:cNvSpPr>
          <p:nvPr>
            <p:ph idx="1"/>
          </p:nvPr>
        </p:nvSpPr>
        <p:spPr>
          <a:xfrm>
            <a:off x="1981200" y="914400"/>
            <a:ext cx="6629400" cy="5257800"/>
          </a:xfrm>
        </p:spPr>
        <p:txBody>
          <a:bodyPr>
            <a:noAutofit/>
          </a:bodyPr>
          <a:lstStyle/>
          <a:p>
            <a:pPr marL="40481" indent="0">
              <a:buNone/>
            </a:pPr>
            <a:r>
              <a:rPr lang="en-US" sz="2000" b="1" dirty="0"/>
              <a:t>Learner Stage:</a:t>
            </a:r>
          </a:p>
          <a:p>
            <a:pPr marL="258366" indent="-217885">
              <a:buFont typeface="Wingdings" panose="05000000000000000000" pitchFamily="2" charset="2"/>
              <a:buChar char="§"/>
            </a:pPr>
            <a:r>
              <a:rPr lang="en-US" sz="1800" dirty="0"/>
              <a:t>Minimum age of 16 to get instruction permit</a:t>
            </a:r>
          </a:p>
          <a:p>
            <a:pPr marL="258366" indent="-217885">
              <a:buFont typeface="Wingdings" panose="05000000000000000000" pitchFamily="2" charset="2"/>
              <a:buChar char="§"/>
            </a:pPr>
            <a:r>
              <a:rPr lang="en-US" sz="1800" dirty="0"/>
              <a:t>Minimum holding period of 12 months</a:t>
            </a:r>
          </a:p>
          <a:p>
            <a:pPr marL="258366" indent="-217885">
              <a:buFont typeface="Wingdings" panose="05000000000000000000" pitchFamily="2" charset="2"/>
              <a:buChar char="§"/>
            </a:pPr>
            <a:r>
              <a:rPr lang="en-US" sz="1800" dirty="0"/>
              <a:t>Pass knowledge and vision tests, and have parental consent under age 18  </a:t>
            </a:r>
          </a:p>
          <a:p>
            <a:pPr marL="258366" indent="-217885">
              <a:buFont typeface="Wingdings" panose="05000000000000000000" pitchFamily="2" charset="2"/>
              <a:buChar char="§"/>
            </a:pPr>
            <a:r>
              <a:rPr lang="en-US" sz="1800" dirty="0"/>
              <a:t>Complete driver education, including a mandatory parent orientation</a:t>
            </a:r>
          </a:p>
          <a:p>
            <a:pPr marL="258366" indent="-217885">
              <a:buFont typeface="Wingdings" panose="05000000000000000000" pitchFamily="2" charset="2"/>
              <a:buChar char="§"/>
            </a:pPr>
            <a:r>
              <a:rPr lang="en-US" sz="1800" dirty="0"/>
              <a:t>More than 50 hours supervised driving practice, ideally 80-120 hours (at least 10 at night)</a:t>
            </a:r>
          </a:p>
          <a:p>
            <a:pPr marL="258366" indent="-217885">
              <a:buFont typeface="Wingdings" panose="05000000000000000000" pitchFamily="2" charset="2"/>
              <a:buChar char="§"/>
            </a:pPr>
            <a:r>
              <a:rPr lang="en-US" sz="1800" dirty="0"/>
              <a:t>Require log books to be submitted when applying for license</a:t>
            </a:r>
          </a:p>
          <a:p>
            <a:pPr marL="258366" indent="-217885">
              <a:buFont typeface="Wingdings" panose="05000000000000000000" pitchFamily="2" charset="2"/>
              <a:buChar char="§"/>
            </a:pPr>
            <a:r>
              <a:rPr lang="en-US" sz="1800" dirty="0"/>
              <a:t>Require vehicle decals for drivers in learner stage</a:t>
            </a:r>
          </a:p>
          <a:p>
            <a:pPr marL="258366" indent="-217885">
              <a:buFont typeface="Wingdings" panose="05000000000000000000" pitchFamily="2" charset="2"/>
              <a:buChar char="§"/>
            </a:pPr>
            <a:r>
              <a:rPr lang="en-US" sz="1800" dirty="0"/>
              <a:t>On road test should include hazard perception skills</a:t>
            </a:r>
          </a:p>
          <a:p>
            <a:pPr marL="258366" indent="-217885">
              <a:buFont typeface="Wingdings" panose="05000000000000000000" pitchFamily="2" charset="2"/>
              <a:buChar char="§"/>
            </a:pPr>
            <a:r>
              <a:rPr lang="en-US" sz="1800" dirty="0"/>
              <a:t>Learner stage requirements should apply to all novice drivers, regardless of age</a:t>
            </a:r>
          </a:p>
          <a:p>
            <a:pPr marL="258366" indent="-217885">
              <a:buFont typeface="Wingdings" panose="05000000000000000000" pitchFamily="2" charset="2"/>
              <a:buChar char="§"/>
            </a:pPr>
            <a:r>
              <a:rPr lang="en-US" sz="1800" dirty="0"/>
              <a:t>If GDL requirements are extended to older novice drivers, a zero alcohol limit should be applied</a:t>
            </a:r>
          </a:p>
        </p:txBody>
      </p:sp>
      <p:sp>
        <p:nvSpPr>
          <p:cNvPr id="4" name="TextBox 3"/>
          <p:cNvSpPr txBox="1"/>
          <p:nvPr/>
        </p:nvSpPr>
        <p:spPr>
          <a:xfrm>
            <a:off x="9067800" y="914400"/>
            <a:ext cx="1219200" cy="400110"/>
          </a:xfrm>
          <a:prstGeom prst="rect">
            <a:avLst/>
          </a:prstGeom>
          <a:noFill/>
        </p:spPr>
        <p:txBody>
          <a:bodyPr wrap="square" rtlCol="0">
            <a:spAutoFit/>
          </a:bodyPr>
          <a:lstStyle/>
          <a:p>
            <a:r>
              <a:rPr lang="en-US" sz="2000" b="1" dirty="0">
                <a:solidFill>
                  <a:prstClr val="black"/>
                </a:solidFill>
                <a:latin typeface="Myriad Pro" pitchFamily="34" charset="0"/>
              </a:rPr>
              <a:t>WA?</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2332" y="2118533"/>
            <a:ext cx="252675" cy="22076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400" y="1314510"/>
            <a:ext cx="228600" cy="2286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4362" y="1657410"/>
            <a:ext cx="228600" cy="2286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2325" y="2676871"/>
            <a:ext cx="228600" cy="2286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4362" y="3278603"/>
            <a:ext cx="228600" cy="2286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4362" y="3868435"/>
            <a:ext cx="228600" cy="2286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400" y="4220501"/>
            <a:ext cx="228600" cy="22860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400" y="4572567"/>
            <a:ext cx="228600" cy="22860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400" y="4918817"/>
            <a:ext cx="228600" cy="22860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6979" y="5486400"/>
            <a:ext cx="228600" cy="228600"/>
          </a:xfrm>
          <a:prstGeom prst="rect">
            <a:avLst/>
          </a:prstGeom>
        </p:spPr>
      </p:pic>
    </p:spTree>
    <p:extLst>
      <p:ext uri="{BB962C8B-B14F-4D97-AF65-F5344CB8AC3E}">
        <p14:creationId xmlns:p14="http://schemas.microsoft.com/office/powerpoint/2010/main" val="1972158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GDL Recommended Best Practices</a:t>
            </a:r>
            <a:endParaRPr lang="en-US" dirty="0"/>
          </a:p>
        </p:txBody>
      </p:sp>
      <p:sp>
        <p:nvSpPr>
          <p:cNvPr id="3" name="Content Placeholder 2"/>
          <p:cNvSpPr>
            <a:spLocks noGrp="1"/>
          </p:cNvSpPr>
          <p:nvPr>
            <p:ph idx="1"/>
          </p:nvPr>
        </p:nvSpPr>
        <p:spPr>
          <a:xfrm>
            <a:off x="1905000" y="990600"/>
            <a:ext cx="6934200" cy="5334000"/>
          </a:xfrm>
        </p:spPr>
        <p:txBody>
          <a:bodyPr>
            <a:noAutofit/>
          </a:bodyPr>
          <a:lstStyle/>
          <a:p>
            <a:pPr marL="80962" indent="0">
              <a:buNone/>
            </a:pPr>
            <a:r>
              <a:rPr lang="en-US" sz="2000" b="1" dirty="0"/>
              <a:t>Intermediate Stage:</a:t>
            </a:r>
          </a:p>
          <a:p>
            <a:pPr marL="298847" indent="-217885">
              <a:buFont typeface="Wingdings" panose="05000000000000000000" pitchFamily="2" charset="2"/>
              <a:buChar char="§"/>
            </a:pPr>
            <a:r>
              <a:rPr lang="en-US" sz="1800" dirty="0"/>
              <a:t>Minimum age of 17 to get intermediate license</a:t>
            </a:r>
          </a:p>
          <a:p>
            <a:pPr marL="298847" indent="-217885">
              <a:buFont typeface="Wingdings" panose="05000000000000000000" pitchFamily="2" charset="2"/>
              <a:buChar char="§"/>
            </a:pPr>
            <a:r>
              <a:rPr lang="en-US" sz="1800" dirty="0"/>
              <a:t>Minimum holding period of 12 months (restrictions should not end before age 18)</a:t>
            </a:r>
          </a:p>
          <a:p>
            <a:pPr marL="298847" indent="-217885">
              <a:buFont typeface="Wingdings" panose="05000000000000000000" pitchFamily="2" charset="2"/>
              <a:buChar char="§"/>
            </a:pPr>
            <a:r>
              <a:rPr lang="en-US" sz="1800" dirty="0"/>
              <a:t>Nighttime restrictions should begin at 9 pm, and not end until 5 am</a:t>
            </a:r>
          </a:p>
          <a:p>
            <a:pPr marL="298847" indent="-217885">
              <a:buFont typeface="Wingdings" panose="05000000000000000000" pitchFamily="2" charset="2"/>
              <a:buChar char="§"/>
            </a:pPr>
            <a:r>
              <a:rPr lang="en-US" sz="1800" dirty="0"/>
              <a:t>No more than 1 teen passenger in vehicle other than family members</a:t>
            </a:r>
          </a:p>
          <a:p>
            <a:pPr marL="298847" indent="-217885">
              <a:buFont typeface="Wingdings" panose="05000000000000000000" pitchFamily="2" charset="2"/>
              <a:buChar char="§"/>
            </a:pPr>
            <a:r>
              <a:rPr lang="en-US" sz="1800" dirty="0"/>
              <a:t>No phone/electronic device use  </a:t>
            </a:r>
          </a:p>
          <a:p>
            <a:pPr marL="298847" indent="-217885">
              <a:buFont typeface="Wingdings" panose="05000000000000000000" pitchFamily="2" charset="2"/>
              <a:buChar char="§"/>
            </a:pPr>
            <a:r>
              <a:rPr lang="en-US" sz="1800" dirty="0"/>
              <a:t>Vehicle decals required for all intermediate license holders</a:t>
            </a:r>
          </a:p>
          <a:p>
            <a:pPr marL="298847" indent="-217885">
              <a:buFont typeface="Wingdings" panose="05000000000000000000" pitchFamily="2" charset="2"/>
              <a:buChar char="§"/>
            </a:pPr>
            <a:r>
              <a:rPr lang="en-US" sz="1800" dirty="0"/>
              <a:t>2</a:t>
            </a:r>
            <a:r>
              <a:rPr lang="en-US" sz="1800" baseline="30000" dirty="0"/>
              <a:t>nd</a:t>
            </a:r>
            <a:r>
              <a:rPr lang="en-US" sz="1800" dirty="0"/>
              <a:t> phase of driver education and an advanced on-road test should be completed before leaving intermediate stage</a:t>
            </a:r>
          </a:p>
          <a:p>
            <a:pPr marL="298847" indent="-217885">
              <a:buFont typeface="Wingdings" panose="05000000000000000000" pitchFamily="2" charset="2"/>
              <a:buChar char="§"/>
            </a:pPr>
            <a:r>
              <a:rPr lang="en-US" sz="1800" dirty="0"/>
              <a:t>Clean driving record required to graduate to full licensure</a:t>
            </a:r>
          </a:p>
          <a:p>
            <a:pPr marL="298847" indent="-217885">
              <a:buFont typeface="Wingdings" panose="05000000000000000000" pitchFamily="2" charset="2"/>
              <a:buChar char="§"/>
            </a:pPr>
            <a:r>
              <a:rPr lang="en-US" sz="1800" dirty="0"/>
              <a:t>If GDL requirements are extended to older novice drivers, a zero alcohol limit should be applied</a:t>
            </a:r>
            <a:endParaRPr lang="en-US" sz="2000" dirty="0"/>
          </a:p>
        </p:txBody>
      </p:sp>
      <p:sp>
        <p:nvSpPr>
          <p:cNvPr id="4" name="TextBox 3"/>
          <p:cNvSpPr txBox="1"/>
          <p:nvPr/>
        </p:nvSpPr>
        <p:spPr>
          <a:xfrm>
            <a:off x="9067800" y="990600"/>
            <a:ext cx="1219200" cy="400110"/>
          </a:xfrm>
          <a:prstGeom prst="rect">
            <a:avLst/>
          </a:prstGeom>
          <a:noFill/>
        </p:spPr>
        <p:txBody>
          <a:bodyPr wrap="square" rtlCol="0">
            <a:spAutoFit/>
          </a:bodyPr>
          <a:lstStyle/>
          <a:p>
            <a:r>
              <a:rPr lang="en-US" sz="2000" b="1" dirty="0">
                <a:solidFill>
                  <a:prstClr val="black"/>
                </a:solidFill>
                <a:latin typeface="Myriad Pro" pitchFamily="34" charset="0"/>
              </a:rPr>
              <a:t>WA?</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5369" y="1390710"/>
            <a:ext cx="228600" cy="2286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2438" y="2362200"/>
            <a:ext cx="228600" cy="2286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5369" y="1757819"/>
            <a:ext cx="228600" cy="228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2438" y="2988300"/>
            <a:ext cx="228600" cy="2286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2438" y="3886200"/>
            <a:ext cx="228600" cy="2286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2445" y="3547223"/>
            <a:ext cx="252675" cy="22076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2438" y="4196862"/>
            <a:ext cx="228600" cy="2286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2438" y="4876800"/>
            <a:ext cx="228600" cy="22860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2438" y="5214480"/>
            <a:ext cx="228600" cy="228600"/>
          </a:xfrm>
          <a:prstGeom prst="rect">
            <a:avLst/>
          </a:prstGeom>
        </p:spPr>
      </p:pic>
    </p:spTree>
    <p:extLst>
      <p:ext uri="{BB962C8B-B14F-4D97-AF65-F5344CB8AC3E}">
        <p14:creationId xmlns:p14="http://schemas.microsoft.com/office/powerpoint/2010/main" val="1049738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Concern</a:t>
            </a:r>
            <a:endParaRPr lang="en-US" dirty="0"/>
          </a:p>
        </p:txBody>
      </p:sp>
      <p:sp>
        <p:nvSpPr>
          <p:cNvPr id="4" name="Content Placeholder 3"/>
          <p:cNvSpPr>
            <a:spLocks noGrp="1"/>
          </p:cNvSpPr>
          <p:nvPr>
            <p:ph sz="half" idx="1"/>
          </p:nvPr>
        </p:nvSpPr>
        <p:spPr>
          <a:xfrm>
            <a:off x="1828800" y="1143000"/>
            <a:ext cx="8229600" cy="5334000"/>
          </a:xfrm>
        </p:spPr>
        <p:txBody>
          <a:bodyPr>
            <a:normAutofit/>
          </a:bodyPr>
          <a:lstStyle/>
          <a:p>
            <a:pPr marL="0" indent="0">
              <a:buNone/>
            </a:pPr>
            <a:r>
              <a:rPr lang="en-US" b="1" dirty="0" smtClean="0"/>
              <a:t>The CDC lists 8 danger areas for young drivers</a:t>
            </a:r>
          </a:p>
          <a:p>
            <a:r>
              <a:rPr lang="en-US" dirty="0" smtClean="0"/>
              <a:t>Driver </a:t>
            </a:r>
            <a:r>
              <a:rPr lang="en-US" dirty="0"/>
              <a:t>inexperience</a:t>
            </a:r>
          </a:p>
          <a:p>
            <a:r>
              <a:rPr lang="en-US" dirty="0"/>
              <a:t>Driving with teen passengers</a:t>
            </a:r>
          </a:p>
          <a:p>
            <a:r>
              <a:rPr lang="en-US" dirty="0"/>
              <a:t>Nighttime driving</a:t>
            </a:r>
          </a:p>
          <a:p>
            <a:r>
              <a:rPr lang="en-US" dirty="0"/>
              <a:t>Not using seat belts</a:t>
            </a:r>
          </a:p>
          <a:p>
            <a:r>
              <a:rPr lang="en-US" dirty="0"/>
              <a:t>Distracted driving</a:t>
            </a:r>
          </a:p>
          <a:p>
            <a:r>
              <a:rPr lang="en-US" dirty="0"/>
              <a:t>Drowsy driving</a:t>
            </a:r>
          </a:p>
          <a:p>
            <a:r>
              <a:rPr lang="en-US" dirty="0"/>
              <a:t>Reckless driving</a:t>
            </a:r>
          </a:p>
          <a:p>
            <a:r>
              <a:rPr lang="en-US" dirty="0"/>
              <a:t>Impaired driving</a:t>
            </a:r>
          </a:p>
        </p:txBody>
      </p:sp>
    </p:spTree>
    <p:extLst>
      <p:ext uri="{BB962C8B-B14F-4D97-AF65-F5344CB8AC3E}">
        <p14:creationId xmlns:p14="http://schemas.microsoft.com/office/powerpoint/2010/main" val="34675327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Concern</a:t>
            </a:r>
            <a:endParaRPr lang="en-US" dirty="0"/>
          </a:p>
        </p:txBody>
      </p:sp>
      <p:sp>
        <p:nvSpPr>
          <p:cNvPr id="4" name="Content Placeholder 3"/>
          <p:cNvSpPr>
            <a:spLocks noGrp="1"/>
          </p:cNvSpPr>
          <p:nvPr>
            <p:ph sz="half" idx="1"/>
          </p:nvPr>
        </p:nvSpPr>
        <p:spPr>
          <a:xfrm>
            <a:off x="1828800" y="1143000"/>
            <a:ext cx="8229600" cy="5334000"/>
          </a:xfrm>
        </p:spPr>
        <p:txBody>
          <a:bodyPr>
            <a:normAutofit lnSpcReduction="10000"/>
          </a:bodyPr>
          <a:lstStyle/>
          <a:p>
            <a:r>
              <a:rPr lang="en-US" dirty="0" smtClean="0">
                <a:latin typeface="Myriad Pro"/>
              </a:rPr>
              <a:t>Increasing number of at risk drivers who get no formal education or training</a:t>
            </a:r>
          </a:p>
          <a:p>
            <a:pPr lvl="1"/>
            <a:r>
              <a:rPr lang="en-US" dirty="0" smtClean="0">
                <a:latin typeface="Myriad Pro"/>
              </a:rPr>
              <a:t>Our “window of opportunity” has shifted</a:t>
            </a:r>
            <a:endParaRPr lang="en-US" dirty="0">
              <a:latin typeface="Myriad Pro"/>
            </a:endParaRPr>
          </a:p>
          <a:p>
            <a:pPr lvl="1"/>
            <a:r>
              <a:rPr lang="en-US" dirty="0" smtClean="0">
                <a:latin typeface="Myriad Pro"/>
              </a:rPr>
              <a:t>Barriers to receiving training </a:t>
            </a:r>
          </a:p>
          <a:p>
            <a:pPr lvl="2"/>
            <a:r>
              <a:rPr lang="en-US" dirty="0" smtClean="0">
                <a:latin typeface="Myriad Pro"/>
              </a:rPr>
              <a:t>Opportunity / Availability</a:t>
            </a:r>
          </a:p>
          <a:p>
            <a:pPr lvl="2"/>
            <a:r>
              <a:rPr lang="en-US" dirty="0" smtClean="0">
                <a:latin typeface="Myriad Pro"/>
              </a:rPr>
              <a:t>Cost</a:t>
            </a:r>
          </a:p>
          <a:p>
            <a:r>
              <a:rPr lang="en-US" dirty="0" smtClean="0">
                <a:latin typeface="Myriad Pro"/>
              </a:rPr>
              <a:t>proven best practices reduce fatalities</a:t>
            </a:r>
          </a:p>
          <a:p>
            <a:pPr lvl="1"/>
            <a:r>
              <a:rPr lang="en-US" dirty="0">
                <a:latin typeface="Myriad Pro"/>
              </a:rPr>
              <a:t>P</a:t>
            </a:r>
            <a:r>
              <a:rPr lang="en-US" dirty="0" smtClean="0">
                <a:latin typeface="Myriad Pro"/>
              </a:rPr>
              <a:t>ractice hours</a:t>
            </a:r>
          </a:p>
          <a:p>
            <a:pPr lvl="1"/>
            <a:r>
              <a:rPr lang="en-US" dirty="0" smtClean="0">
                <a:latin typeface="Myriad Pro"/>
              </a:rPr>
              <a:t>Learner </a:t>
            </a:r>
            <a:r>
              <a:rPr lang="en-US" dirty="0">
                <a:latin typeface="Myriad Pro"/>
              </a:rPr>
              <a:t>Permit </a:t>
            </a:r>
            <a:r>
              <a:rPr lang="en-US" dirty="0" smtClean="0">
                <a:latin typeface="Myriad Pro"/>
              </a:rPr>
              <a:t>requirements</a:t>
            </a:r>
          </a:p>
          <a:p>
            <a:pPr lvl="1"/>
            <a:r>
              <a:rPr lang="en-US" dirty="0" smtClean="0">
                <a:latin typeface="Myriad Pro"/>
              </a:rPr>
              <a:t>Intermediate </a:t>
            </a:r>
            <a:r>
              <a:rPr lang="en-US" dirty="0">
                <a:latin typeface="Myriad Pro"/>
              </a:rPr>
              <a:t>License </a:t>
            </a:r>
            <a:r>
              <a:rPr lang="en-US" dirty="0" smtClean="0">
                <a:latin typeface="Myriad Pro"/>
              </a:rPr>
              <a:t>restrictions </a:t>
            </a:r>
          </a:p>
          <a:p>
            <a:pPr lvl="2"/>
            <a:r>
              <a:rPr lang="en-US" dirty="0" smtClean="0">
                <a:latin typeface="Myriad Pro"/>
              </a:rPr>
              <a:t>When</a:t>
            </a:r>
          </a:p>
          <a:p>
            <a:pPr lvl="2"/>
            <a:r>
              <a:rPr lang="en-US" dirty="0" smtClean="0">
                <a:latin typeface="Myriad Pro"/>
              </a:rPr>
              <a:t>Who</a:t>
            </a:r>
          </a:p>
          <a:p>
            <a:pPr lvl="2"/>
            <a:r>
              <a:rPr lang="en-US" dirty="0" smtClean="0">
                <a:latin typeface="Myriad Pro"/>
              </a:rPr>
              <a:t>How</a:t>
            </a:r>
            <a:endParaRPr lang="en-US" sz="1800" dirty="0">
              <a:latin typeface="Myriad Pro"/>
            </a:endParaRPr>
          </a:p>
          <a:p>
            <a:endParaRPr lang="en-US" dirty="0"/>
          </a:p>
        </p:txBody>
      </p:sp>
    </p:spTree>
    <p:extLst>
      <p:ext uri="{BB962C8B-B14F-4D97-AF65-F5344CB8AC3E}">
        <p14:creationId xmlns:p14="http://schemas.microsoft.com/office/powerpoint/2010/main" val="3840855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1981200" y="1219200"/>
            <a:ext cx="8229600" cy="5334000"/>
          </a:xfrm>
        </p:spPr>
        <p:txBody>
          <a:bodyPr>
            <a:noAutofit/>
          </a:bodyPr>
          <a:lstStyle/>
          <a:p>
            <a:pPr>
              <a:spcAft>
                <a:spcPts val="1200"/>
              </a:spcAft>
            </a:pPr>
            <a:r>
              <a:rPr lang="en-US" sz="2400" dirty="0"/>
              <a:t>Our progress towards Target Zero has stagnated. We must develop new strategies to reduce traffic fatalities.</a:t>
            </a:r>
          </a:p>
          <a:p>
            <a:pPr>
              <a:spcAft>
                <a:spcPts val="1200"/>
              </a:spcAft>
            </a:pPr>
            <a:r>
              <a:rPr lang="en-US" sz="2400" dirty="0"/>
              <a:t>According to NHTSA, some human act is responsible for a crash 94.4% of the time, and when young drivers are involved in fatal crashes they are at fault 75% of the time.</a:t>
            </a:r>
          </a:p>
          <a:p>
            <a:pPr>
              <a:spcAft>
                <a:spcPts val="1200"/>
              </a:spcAft>
            </a:pPr>
            <a:r>
              <a:rPr lang="en-US" sz="2400" dirty="0"/>
              <a:t>To date, GDL laws have been the most effective way to reduce young driver fatal crashes in the US.</a:t>
            </a:r>
          </a:p>
        </p:txBody>
      </p:sp>
    </p:spTree>
    <p:extLst>
      <p:ext uri="{BB962C8B-B14F-4D97-AF65-F5344CB8AC3E}">
        <p14:creationId xmlns:p14="http://schemas.microsoft.com/office/powerpoint/2010/main" val="398953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0" presetClass="exit" presetSubtype="0" fill="hold" grpId="0" nodeType="withEffect">
                                  <p:stCondLst>
                                    <p:cond delay="0"/>
                                  </p:stCondLst>
                                  <p:childTnLst>
                                    <p:animEffect transition="out" filter="fade">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3">
                                            <p:txEl>
                                              <p:pRg st="1" end="1"/>
                                            </p:txEl>
                                          </p:spTgt>
                                        </p:tgtEl>
                                      </p:cBhvr>
                                    </p:animEffect>
                                    <p:set>
                                      <p:cBhvr>
                                        <p:cTn id="20"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
                                            <p:txEl>
                                              <p:pRg st="2" end="2"/>
                                            </p:txEl>
                                          </p:spTgt>
                                        </p:tgtEl>
                                      </p:cBhvr>
                                    </p:animEffect>
                                    <p:set>
                                      <p:cBhvr>
                                        <p:cTn id="25"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a:xfrm>
            <a:off x="4343400" y="2667000"/>
            <a:ext cx="3124200" cy="1295400"/>
          </a:xfrm>
        </p:spPr>
        <p:txBody>
          <a:bodyPr>
            <a:normAutofit/>
          </a:bodyPr>
          <a:lstStyle/>
          <a:p>
            <a:pPr marL="0" indent="0">
              <a:buNone/>
            </a:pPr>
            <a:r>
              <a:rPr lang="en-US" sz="4000" b="1" dirty="0"/>
              <a:t>Questions?</a:t>
            </a:r>
          </a:p>
        </p:txBody>
      </p:sp>
    </p:spTree>
    <p:extLst>
      <p:ext uri="{BB962C8B-B14F-4D97-AF65-F5344CB8AC3E}">
        <p14:creationId xmlns:p14="http://schemas.microsoft.com/office/powerpoint/2010/main" val="256130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ESHB 1481</a:t>
            </a:r>
            <a:endParaRPr lang="en-US" dirty="0"/>
          </a:p>
        </p:txBody>
      </p:sp>
      <p:sp>
        <p:nvSpPr>
          <p:cNvPr id="5" name="Rectangle 4"/>
          <p:cNvSpPr/>
          <p:nvPr/>
        </p:nvSpPr>
        <p:spPr>
          <a:xfrm>
            <a:off x="3124200" y="3313085"/>
            <a:ext cx="6096000" cy="1077218"/>
          </a:xfrm>
          <a:prstGeom prst="rect">
            <a:avLst/>
          </a:prstGeom>
          <a:solidFill>
            <a:srgbClr val="A37A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200" dirty="0">
                <a:solidFill>
                  <a:schemeClr val="bg1"/>
                </a:solidFill>
              </a:rPr>
              <a:t>Educational Visits</a:t>
            </a:r>
          </a:p>
          <a:p>
            <a:pPr algn="ctr"/>
            <a:r>
              <a:rPr lang="en-US" sz="3200" dirty="0">
                <a:solidFill>
                  <a:schemeClr val="bg1"/>
                </a:solidFill>
              </a:rPr>
              <a:t>And What To Expect </a:t>
            </a:r>
          </a:p>
        </p:txBody>
      </p:sp>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2509" y="1540635"/>
            <a:ext cx="4059382" cy="1772450"/>
          </a:xfrm>
          <a:prstGeom prst="rect">
            <a:avLst/>
          </a:prstGeom>
        </p:spPr>
      </p:pic>
    </p:spTree>
    <p:extLst>
      <p:ext uri="{BB962C8B-B14F-4D97-AF65-F5344CB8AC3E}">
        <p14:creationId xmlns:p14="http://schemas.microsoft.com/office/powerpoint/2010/main" val="373180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57400" y="1143000"/>
            <a:ext cx="5943600" cy="5181600"/>
          </a:xfrm>
        </p:spPr>
        <p:txBody>
          <a:bodyPr>
            <a:normAutofit fontScale="62500" lnSpcReduction="20000"/>
          </a:bodyPr>
          <a:lstStyle/>
          <a:p>
            <a:pPr marL="0" indent="0">
              <a:buNone/>
            </a:pPr>
            <a:r>
              <a:rPr lang="en-US" b="1" dirty="0" smtClean="0"/>
              <a:t>What </a:t>
            </a:r>
            <a:r>
              <a:rPr lang="en-US" b="1" dirty="0"/>
              <a:t>is </a:t>
            </a:r>
            <a:r>
              <a:rPr lang="en-US" b="1" dirty="0" smtClean="0"/>
              <a:t>ESHB </a:t>
            </a:r>
            <a:r>
              <a:rPr lang="en-US" b="1" dirty="0"/>
              <a:t>1481 all about? </a:t>
            </a:r>
            <a:endParaRPr lang="en-US" b="1" dirty="0" smtClean="0"/>
          </a:p>
          <a:p>
            <a:pPr marL="0" indent="0">
              <a:buNone/>
            </a:pPr>
            <a:endParaRPr lang="en-US" b="1" dirty="0" smtClean="0"/>
          </a:p>
          <a:p>
            <a:pPr marL="0" indent="0">
              <a:buNone/>
            </a:pPr>
            <a:r>
              <a:rPr lang="en-US" dirty="0" smtClean="0"/>
              <a:t>In </a:t>
            </a:r>
            <a:r>
              <a:rPr lang="en-US" dirty="0"/>
              <a:t>2017, the Washington State legislature identified the need to establish consistency in the quality of driver training education in our state to reduce the number of young driver collisions. </a:t>
            </a:r>
          </a:p>
          <a:p>
            <a:pPr marL="0" indent="0">
              <a:buNone/>
            </a:pPr>
            <a:endParaRPr lang="en-US" dirty="0" smtClean="0"/>
          </a:p>
          <a:p>
            <a:pPr marL="0" indent="0">
              <a:buNone/>
            </a:pPr>
            <a:r>
              <a:rPr lang="en-US" dirty="0" smtClean="0"/>
              <a:t>The </a:t>
            </a:r>
            <a:r>
              <a:rPr lang="en-US" dirty="0"/>
              <a:t>Office of the Superintendent of Public Instruction (OSPI) and the Department of Licensing (DOL) were tasked with establishing and maintaining a driver training Required Curriculum. In addition, DOL was given the responsibility and limited authority through HB1481 to audit all driver training education courses. </a:t>
            </a:r>
          </a:p>
          <a:p>
            <a:pPr marL="0" indent="0">
              <a:buNone/>
            </a:pPr>
            <a:endParaRPr lang="en-US" dirty="0" smtClean="0"/>
          </a:p>
          <a:p>
            <a:pPr marL="0" indent="0">
              <a:buNone/>
            </a:pPr>
            <a:r>
              <a:rPr lang="en-US" dirty="0" smtClean="0"/>
              <a:t>DOL </a:t>
            </a:r>
            <a:r>
              <a:rPr lang="en-US" dirty="0"/>
              <a:t>and OSPI are working collectively to provide the best support and oversight possible of all driver training programs, as determined by statute. We look forward to working with our driver training programs and welcome your questions. </a:t>
            </a:r>
            <a:endParaRPr lang="en-US" dirty="0" smtClean="0"/>
          </a:p>
          <a:p>
            <a:pPr marL="0" indent="0">
              <a:buNone/>
            </a:pPr>
            <a:endParaRPr lang="en-US" dirty="0" smtClean="0">
              <a:hlinkClick r:id=""/>
            </a:endParaRPr>
          </a:p>
        </p:txBody>
      </p:sp>
      <p:sp>
        <p:nvSpPr>
          <p:cNvPr id="2" name="TextBox 1"/>
          <p:cNvSpPr txBox="1"/>
          <p:nvPr/>
        </p:nvSpPr>
        <p:spPr>
          <a:xfrm>
            <a:off x="457200" y="76200"/>
            <a:ext cx="5715000" cy="523220"/>
          </a:xfrm>
          <a:prstGeom prst="rect">
            <a:avLst/>
          </a:prstGeom>
          <a:noFill/>
        </p:spPr>
        <p:txBody>
          <a:bodyPr wrap="square" rtlCol="0">
            <a:spAutoFit/>
          </a:bodyPr>
          <a:lstStyle/>
          <a:p>
            <a:r>
              <a:rPr lang="en-US" sz="2800" dirty="0">
                <a:solidFill>
                  <a:schemeClr val="bg1"/>
                </a:solidFill>
                <a:latin typeface="Myriad Pro"/>
              </a:rPr>
              <a:t>Legislation Overview </a:t>
            </a:r>
          </a:p>
        </p:txBody>
      </p:sp>
      <p:pic>
        <p:nvPicPr>
          <p:cNvPr id="7" name="Picture 6"/>
          <p:cNvPicPr/>
          <p:nvPr/>
        </p:nvPicPr>
        <p:blipFill rotWithShape="1">
          <a:blip r:embed="rId3"/>
          <a:srcRect l="51763" t="14952" r="25160" b="2331"/>
          <a:stretch/>
        </p:blipFill>
        <p:spPr bwMode="auto">
          <a:xfrm rot="21013262">
            <a:off x="8256089" y="1187872"/>
            <a:ext cx="1772340" cy="4052630"/>
          </a:xfrm>
          <a:prstGeom prst="rect">
            <a:avLst/>
          </a:prstGeom>
          <a:ln>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8" name="Picture 7"/>
          <p:cNvPicPr/>
          <p:nvPr/>
        </p:nvPicPr>
        <p:blipFill rotWithShape="1">
          <a:blip r:embed="rId4"/>
          <a:srcRect l="27244" t="14228" r="48718"/>
          <a:stretch/>
        </p:blipFill>
        <p:spPr bwMode="auto">
          <a:xfrm>
            <a:off x="8559790" y="2555882"/>
            <a:ext cx="1676400" cy="3768725"/>
          </a:xfrm>
          <a:prstGeom prst="rect">
            <a:avLst/>
          </a:prstGeom>
          <a:ln>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36847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91007" y="940939"/>
            <a:ext cx="3955777" cy="2286000"/>
          </a:xfrm>
        </p:spPr>
        <p:txBody>
          <a:bodyPr>
            <a:normAutofit/>
          </a:bodyPr>
          <a:lstStyle/>
          <a:p>
            <a:r>
              <a:rPr lang="en-US" dirty="0" smtClean="0"/>
              <a:t>Required Curriculum</a:t>
            </a:r>
          </a:p>
          <a:p>
            <a:r>
              <a:rPr lang="en-US" dirty="0" smtClean="0"/>
              <a:t>Certification</a:t>
            </a:r>
          </a:p>
          <a:p>
            <a:r>
              <a:rPr lang="en-US" dirty="0" smtClean="0"/>
              <a:t>Audits</a:t>
            </a:r>
          </a:p>
          <a:p>
            <a:r>
              <a:rPr lang="en-US" dirty="0" smtClean="0"/>
              <a:t>Compliance</a:t>
            </a:r>
            <a:endParaRPr lang="en-US" dirty="0" smtClean="0">
              <a:hlinkClick r:id=""/>
            </a:endParaRPr>
          </a:p>
        </p:txBody>
      </p:sp>
      <p:sp>
        <p:nvSpPr>
          <p:cNvPr id="2" name="TextBox 1"/>
          <p:cNvSpPr txBox="1"/>
          <p:nvPr/>
        </p:nvSpPr>
        <p:spPr>
          <a:xfrm>
            <a:off x="304800" y="93179"/>
            <a:ext cx="5715000" cy="523220"/>
          </a:xfrm>
          <a:prstGeom prst="rect">
            <a:avLst/>
          </a:prstGeom>
          <a:noFill/>
        </p:spPr>
        <p:txBody>
          <a:bodyPr wrap="square" rtlCol="0">
            <a:spAutoFit/>
          </a:bodyPr>
          <a:lstStyle/>
          <a:p>
            <a:r>
              <a:rPr lang="en-US" sz="2800" dirty="0">
                <a:solidFill>
                  <a:schemeClr val="bg1"/>
                </a:solidFill>
                <a:latin typeface="Myriad Pro"/>
              </a:rPr>
              <a:t>Four Components</a:t>
            </a:r>
          </a:p>
        </p:txBody>
      </p:sp>
      <p:pic>
        <p:nvPicPr>
          <p:cNvPr id="5" name="Picture 4"/>
          <p:cNvPicPr/>
          <p:nvPr/>
        </p:nvPicPr>
        <p:blipFill rotWithShape="1">
          <a:blip r:embed="rId3">
            <a:extLst>
              <a:ext uri="{28A0092B-C50C-407E-A947-70E740481C1C}">
                <a14:useLocalDpi xmlns:a14="http://schemas.microsoft.com/office/drawing/2010/main" val="0"/>
              </a:ext>
            </a:extLst>
          </a:blip>
          <a:srcRect l="2848" t="24082" r="74076" b="14959"/>
          <a:stretch/>
        </p:blipFill>
        <p:spPr bwMode="auto">
          <a:xfrm>
            <a:off x="4038600" y="3352800"/>
            <a:ext cx="1371600" cy="3325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6" name="Picture 5"/>
          <p:cNvPicPr/>
          <p:nvPr/>
        </p:nvPicPr>
        <p:blipFill rotWithShape="1">
          <a:blip r:embed="rId4">
            <a:extLst>
              <a:ext uri="{28A0092B-C50C-407E-A947-70E740481C1C}">
                <a14:useLocalDpi xmlns:a14="http://schemas.microsoft.com/office/drawing/2010/main" val="0"/>
              </a:ext>
            </a:extLst>
          </a:blip>
          <a:srcRect l="2564" t="24448" r="73878" b="15367"/>
          <a:stretch/>
        </p:blipFill>
        <p:spPr bwMode="auto">
          <a:xfrm>
            <a:off x="5715007" y="3352800"/>
            <a:ext cx="1400175" cy="3331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7" name="Picture 6"/>
          <p:cNvPicPr/>
          <p:nvPr/>
        </p:nvPicPr>
        <p:blipFill rotWithShape="1">
          <a:blip r:embed="rId3">
            <a:extLst>
              <a:ext uri="{28A0092B-C50C-407E-A947-70E740481C1C}">
                <a14:useLocalDpi xmlns:a14="http://schemas.microsoft.com/office/drawing/2010/main" val="0"/>
              </a:ext>
            </a:extLst>
          </a:blip>
          <a:srcRect l="27083" t="24620" r="49520" b="15309"/>
          <a:stretch/>
        </p:blipFill>
        <p:spPr bwMode="auto">
          <a:xfrm>
            <a:off x="7391400" y="3352800"/>
            <a:ext cx="1390650" cy="33084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0" name="Picture 9"/>
          <p:cNvPicPr/>
          <p:nvPr/>
        </p:nvPicPr>
        <p:blipFill rotWithShape="1">
          <a:blip r:embed="rId5"/>
          <a:srcRect l="51763" t="14952" r="25160" b="2331"/>
          <a:stretch/>
        </p:blipFill>
        <p:spPr bwMode="auto">
          <a:xfrm>
            <a:off x="2119266" y="1143007"/>
            <a:ext cx="1371600" cy="3267075"/>
          </a:xfrm>
          <a:prstGeom prst="rect">
            <a:avLst/>
          </a:prstGeom>
          <a:ln>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11" name="Picture 10"/>
          <p:cNvPicPr/>
          <p:nvPr/>
        </p:nvPicPr>
        <p:blipFill rotWithShape="1">
          <a:blip r:embed="rId6"/>
          <a:srcRect l="51763" t="14469" r="25000" b="1367"/>
          <a:stretch/>
        </p:blipFill>
        <p:spPr bwMode="auto">
          <a:xfrm>
            <a:off x="8915400" y="3316746"/>
            <a:ext cx="1447800" cy="3361134"/>
          </a:xfrm>
          <a:prstGeom prst="rect">
            <a:avLst/>
          </a:prstGeom>
          <a:ln>
            <a:solidFill>
              <a:schemeClr val="bg1">
                <a:lumMod val="75000"/>
              </a:schemeClr>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75769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0" y="2438407"/>
            <a:ext cx="6096000" cy="584775"/>
          </a:xfrm>
          <a:prstGeom prst="rect">
            <a:avLst/>
          </a:prstGeom>
          <a:solidFill>
            <a:srgbClr val="A0BA3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200" dirty="0">
                <a:solidFill>
                  <a:schemeClr val="bg1"/>
                </a:solidFill>
              </a:rPr>
              <a:t>Target Zero Update</a:t>
            </a:r>
          </a:p>
        </p:txBody>
      </p:sp>
      <p:sp>
        <p:nvSpPr>
          <p:cNvPr id="3" name="TextBox 2"/>
          <p:cNvSpPr txBox="1"/>
          <p:nvPr/>
        </p:nvSpPr>
        <p:spPr>
          <a:xfrm>
            <a:off x="8120449" y="5029200"/>
            <a:ext cx="3429000" cy="1200329"/>
          </a:xfrm>
          <a:prstGeom prst="rect">
            <a:avLst/>
          </a:prstGeom>
          <a:noFill/>
        </p:spPr>
        <p:txBody>
          <a:bodyPr wrap="square" rtlCol="0">
            <a:spAutoFit/>
          </a:bodyPr>
          <a:lstStyle/>
          <a:p>
            <a:r>
              <a:rPr lang="en-US" sz="2400" dirty="0">
                <a:solidFill>
                  <a:prstClr val="black"/>
                </a:solidFill>
              </a:rPr>
              <a:t>Dan Cooke</a:t>
            </a:r>
          </a:p>
          <a:p>
            <a:r>
              <a:rPr lang="en-US" sz="2400" dirty="0">
                <a:solidFill>
                  <a:prstClr val="black"/>
                </a:solidFill>
              </a:rPr>
              <a:t>Washington State Department of Licensing</a:t>
            </a:r>
          </a:p>
        </p:txBody>
      </p:sp>
    </p:spTree>
    <p:extLst>
      <p:ext uri="{BB962C8B-B14F-4D97-AF65-F5344CB8AC3E}">
        <p14:creationId xmlns:p14="http://schemas.microsoft.com/office/powerpoint/2010/main" val="122630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96674"/>
            <a:ext cx="5715000" cy="523220"/>
          </a:xfrm>
          <a:prstGeom prst="rect">
            <a:avLst/>
          </a:prstGeom>
          <a:noFill/>
        </p:spPr>
        <p:txBody>
          <a:bodyPr wrap="square" rtlCol="0">
            <a:spAutoFit/>
          </a:bodyPr>
          <a:lstStyle/>
          <a:p>
            <a:r>
              <a:rPr lang="en-US" sz="2800" dirty="0">
                <a:solidFill>
                  <a:schemeClr val="bg1"/>
                </a:solidFill>
                <a:latin typeface="Myriad Pro"/>
              </a:rPr>
              <a:t>Curriculum</a:t>
            </a:r>
          </a:p>
        </p:txBody>
      </p:sp>
      <p:pic>
        <p:nvPicPr>
          <p:cNvPr id="8" name="Picture 7"/>
          <p:cNvPicPr/>
          <p:nvPr/>
        </p:nvPicPr>
        <p:blipFill rotWithShape="1">
          <a:blip r:embed="rId3"/>
          <a:srcRect l="2724" t="9520" r="24519"/>
          <a:stretch/>
        </p:blipFill>
        <p:spPr bwMode="auto">
          <a:xfrm rot="21260190">
            <a:off x="5276484" y="1105147"/>
            <a:ext cx="4106750" cy="4875295"/>
          </a:xfrm>
          <a:prstGeom prst="rect">
            <a:avLst/>
          </a:prstGeom>
          <a:ln>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9" name="Rectangle 8"/>
          <p:cNvSpPr/>
          <p:nvPr/>
        </p:nvSpPr>
        <p:spPr>
          <a:xfrm>
            <a:off x="0" y="726989"/>
            <a:ext cx="3200400" cy="6258580"/>
          </a:xfrm>
          <a:prstGeom prst="rect">
            <a:avLst/>
          </a:prstGeom>
          <a:solidFill>
            <a:srgbClr val="A37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a:spLocks noGrp="1"/>
          </p:cNvSpPr>
          <p:nvPr>
            <p:ph sz="half" idx="1"/>
          </p:nvPr>
        </p:nvSpPr>
        <p:spPr>
          <a:xfrm>
            <a:off x="152400" y="941180"/>
            <a:ext cx="2819400" cy="3255962"/>
          </a:xfrm>
        </p:spPr>
        <p:txBody>
          <a:bodyPr>
            <a:normAutofit fontScale="85000" lnSpcReduction="10000"/>
          </a:bodyPr>
          <a:lstStyle/>
          <a:p>
            <a:pPr marL="0" indent="0">
              <a:buNone/>
            </a:pPr>
            <a:r>
              <a:rPr lang="en-US" sz="2000" dirty="0"/>
              <a:t>Information about the </a:t>
            </a:r>
            <a:r>
              <a:rPr lang="en-US" sz="2000" b="1" dirty="0">
                <a:solidFill>
                  <a:schemeClr val="accent1">
                    <a:lumMod val="75000"/>
                  </a:schemeClr>
                </a:solidFill>
              </a:rPr>
              <a:t>Required Curriculum </a:t>
            </a:r>
            <a:r>
              <a:rPr lang="en-US" sz="2000" dirty="0"/>
              <a:t>is outlined in the 1-page FAQs sheet.</a:t>
            </a:r>
          </a:p>
          <a:p>
            <a:pPr marL="0" indent="0">
              <a:buNone/>
            </a:pPr>
            <a:endParaRPr lang="en-US" sz="2000" dirty="0"/>
          </a:p>
          <a:p>
            <a:pPr marL="0" indent="0">
              <a:buNone/>
            </a:pPr>
            <a:endParaRPr lang="en-US" sz="2000" dirty="0"/>
          </a:p>
          <a:p>
            <a:pPr marL="0" indent="0">
              <a:buNone/>
            </a:pPr>
            <a:r>
              <a:rPr lang="en-US" sz="2000" dirty="0"/>
              <a:t>If you have any questions, please contact </a:t>
            </a:r>
            <a:br>
              <a:rPr lang="en-US" sz="2000" dirty="0"/>
            </a:br>
            <a:r>
              <a:rPr lang="en-US" sz="2000" b="1" dirty="0"/>
              <a:t>Patti Enbody </a:t>
            </a:r>
            <a:r>
              <a:rPr lang="en-US" sz="2000" dirty="0"/>
              <a:t>at OSPI (patti.enbody@k12.wa.us) or </a:t>
            </a:r>
            <a:r>
              <a:rPr lang="en-US" sz="2000" b="1" dirty="0"/>
              <a:t>Pam Meyers </a:t>
            </a:r>
            <a:r>
              <a:rPr lang="en-US" sz="2000" dirty="0"/>
              <a:t>at DOL (pmeyers@dol.wa.gov).</a:t>
            </a:r>
          </a:p>
        </p:txBody>
      </p:sp>
    </p:spTree>
    <p:extLst>
      <p:ext uri="{BB962C8B-B14F-4D97-AF65-F5344CB8AC3E}">
        <p14:creationId xmlns:p14="http://schemas.microsoft.com/office/powerpoint/2010/main" val="29416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Required Curriculum</a:t>
            </a:r>
            <a:endParaRPr lang="en-US" dirty="0"/>
          </a:p>
        </p:txBody>
      </p:sp>
      <p:sp>
        <p:nvSpPr>
          <p:cNvPr id="3" name="Content Placeholder 2"/>
          <p:cNvSpPr>
            <a:spLocks noGrp="1"/>
          </p:cNvSpPr>
          <p:nvPr>
            <p:ph idx="1"/>
          </p:nvPr>
        </p:nvSpPr>
        <p:spPr>
          <a:xfrm>
            <a:off x="2480310" y="1905000"/>
            <a:ext cx="7239000" cy="4343400"/>
          </a:xfrm>
        </p:spPr>
        <p:txBody>
          <a:bodyPr>
            <a:normAutofit/>
          </a:bodyPr>
          <a:lstStyle/>
          <a:p>
            <a:pPr marL="0" indent="0" algn="ctr">
              <a:buNone/>
            </a:pPr>
            <a:r>
              <a:rPr lang="en-US" sz="2400" b="1" dirty="0">
                <a:solidFill>
                  <a:srgbClr val="A37A66"/>
                </a:solidFill>
              </a:rPr>
              <a:t>Central Washington University</a:t>
            </a:r>
          </a:p>
          <a:p>
            <a:pPr marL="0" indent="0" algn="ctr">
              <a:buNone/>
            </a:pPr>
            <a:r>
              <a:rPr lang="en-US" sz="2400" b="1" dirty="0">
                <a:solidFill>
                  <a:srgbClr val="A37A66"/>
                </a:solidFill>
              </a:rPr>
              <a:t>PDSA</a:t>
            </a:r>
          </a:p>
          <a:p>
            <a:pPr marL="0" indent="0" algn="ctr">
              <a:buNone/>
            </a:pPr>
            <a:r>
              <a:rPr lang="en-US" sz="2400" b="1" dirty="0">
                <a:solidFill>
                  <a:srgbClr val="A0BA35"/>
                </a:solidFill>
                <a:effectLst>
                  <a:outerShdw blurRad="38100" dist="38100" dir="2700000" algn="tl">
                    <a:srgbClr val="000000">
                      <a:alpha val="43137"/>
                    </a:srgbClr>
                  </a:outerShdw>
                </a:effectLst>
              </a:rPr>
              <a:t>WTSEA</a:t>
            </a:r>
          </a:p>
          <a:p>
            <a:pPr marL="0" indent="0" algn="ctr">
              <a:buNone/>
            </a:pPr>
            <a:r>
              <a:rPr lang="en-US" sz="2400" b="1" dirty="0">
                <a:solidFill>
                  <a:srgbClr val="A37A66"/>
                </a:solidFill>
              </a:rPr>
              <a:t>Department of Health</a:t>
            </a:r>
          </a:p>
          <a:p>
            <a:pPr marL="0" indent="0" algn="ctr">
              <a:buNone/>
            </a:pPr>
            <a:r>
              <a:rPr lang="en-US" sz="2400" b="1" dirty="0">
                <a:solidFill>
                  <a:srgbClr val="A37A66"/>
                </a:solidFill>
              </a:rPr>
              <a:t>Washington State Patrol</a:t>
            </a:r>
          </a:p>
          <a:p>
            <a:pPr marL="0" indent="0" algn="ctr">
              <a:buNone/>
            </a:pPr>
            <a:r>
              <a:rPr lang="en-US" sz="2400" b="1" dirty="0">
                <a:solidFill>
                  <a:srgbClr val="A37A66"/>
                </a:solidFill>
              </a:rPr>
              <a:t>Washington Traffic Safety Commission</a:t>
            </a:r>
          </a:p>
          <a:p>
            <a:pPr marL="0" indent="0" algn="ctr">
              <a:buNone/>
            </a:pPr>
            <a:r>
              <a:rPr lang="en-US" sz="2400" b="1" dirty="0">
                <a:solidFill>
                  <a:srgbClr val="A37A66"/>
                </a:solidFill>
              </a:rPr>
              <a:t>Curriculum Workgroup Members</a:t>
            </a:r>
          </a:p>
          <a:p>
            <a:pPr marL="0" indent="0" algn="ctr">
              <a:buNone/>
            </a:pPr>
            <a:r>
              <a:rPr lang="en-US" sz="2400" b="1" dirty="0">
                <a:solidFill>
                  <a:srgbClr val="A37A66"/>
                </a:solidFill>
              </a:rPr>
              <a:t>Additional Layer of Review Members</a:t>
            </a:r>
          </a:p>
          <a:p>
            <a:pPr marL="0" indent="0" algn="ctr">
              <a:buNone/>
            </a:pPr>
            <a:r>
              <a:rPr lang="en-US" sz="2400" b="1" dirty="0">
                <a:solidFill>
                  <a:srgbClr val="A37A66"/>
                </a:solidFill>
              </a:rPr>
              <a:t>Individual Subject Matter Experts</a:t>
            </a:r>
          </a:p>
        </p:txBody>
      </p:sp>
      <p:sp>
        <p:nvSpPr>
          <p:cNvPr id="6" name="TextBox 5"/>
          <p:cNvSpPr txBox="1"/>
          <p:nvPr/>
        </p:nvSpPr>
        <p:spPr>
          <a:xfrm>
            <a:off x="1451610" y="1049615"/>
            <a:ext cx="9296400" cy="369332"/>
          </a:xfrm>
          <a:prstGeom prst="rect">
            <a:avLst/>
          </a:prstGeom>
          <a:noFill/>
        </p:spPr>
        <p:txBody>
          <a:bodyPr wrap="square" rtlCol="0">
            <a:spAutoFit/>
          </a:bodyPr>
          <a:lstStyle/>
          <a:p>
            <a:r>
              <a:rPr lang="en-US" dirty="0"/>
              <a:t>The Department of Licensing and the Office of Superintendent of Public Instruction wish to thank:</a:t>
            </a:r>
          </a:p>
        </p:txBody>
      </p:sp>
      <p:sp>
        <p:nvSpPr>
          <p:cNvPr id="7" name="TextBox 6"/>
          <p:cNvSpPr txBox="1"/>
          <p:nvPr/>
        </p:nvSpPr>
        <p:spPr>
          <a:xfrm>
            <a:off x="2175510" y="6223337"/>
            <a:ext cx="7848600" cy="369332"/>
          </a:xfrm>
          <a:prstGeom prst="rect">
            <a:avLst/>
          </a:prstGeom>
          <a:noFill/>
        </p:spPr>
        <p:txBody>
          <a:bodyPr wrap="square" rtlCol="0">
            <a:spAutoFit/>
          </a:bodyPr>
          <a:lstStyle/>
          <a:p>
            <a:pPr algn="ctr"/>
            <a:r>
              <a:rPr lang="en-US" dirty="0"/>
              <a:t>We greatly value your input and recognize your contribution!</a:t>
            </a:r>
          </a:p>
        </p:txBody>
      </p:sp>
    </p:spTree>
    <p:extLst>
      <p:ext uri="{BB962C8B-B14F-4D97-AF65-F5344CB8AC3E}">
        <p14:creationId xmlns:p14="http://schemas.microsoft.com/office/powerpoint/2010/main" val="151392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Required Curriculum</a:t>
            </a:r>
            <a:endParaRPr lang="en-US" dirty="0"/>
          </a:p>
        </p:txBody>
      </p:sp>
      <p:sp>
        <p:nvSpPr>
          <p:cNvPr id="3" name="Content Placeholder 2"/>
          <p:cNvSpPr>
            <a:spLocks noGrp="1"/>
          </p:cNvSpPr>
          <p:nvPr>
            <p:ph idx="1"/>
          </p:nvPr>
        </p:nvSpPr>
        <p:spPr>
          <a:xfrm>
            <a:off x="762000" y="2133600"/>
            <a:ext cx="6248400" cy="3200400"/>
          </a:xfrm>
        </p:spPr>
        <p:txBody>
          <a:bodyPr>
            <a:normAutofit fontScale="77500" lnSpcReduction="20000"/>
          </a:bodyPr>
          <a:lstStyle/>
          <a:p>
            <a:pPr marL="514350" indent="-514350">
              <a:buFont typeface="+mj-lt"/>
              <a:buAutoNum type="arabicPeriod"/>
            </a:pPr>
            <a:r>
              <a:rPr lang="en-US" dirty="0" smtClean="0"/>
              <a:t>Know what the Required Curriculum is… </a:t>
            </a:r>
            <a:br>
              <a:rPr lang="en-US" dirty="0" smtClean="0"/>
            </a:br>
            <a:r>
              <a:rPr lang="en-US" dirty="0" smtClean="0"/>
              <a:t>and is not</a:t>
            </a:r>
            <a:br>
              <a:rPr lang="en-US" dirty="0" smtClean="0"/>
            </a:br>
            <a:endParaRPr lang="en-US" dirty="0" smtClean="0"/>
          </a:p>
          <a:p>
            <a:pPr marL="514350" indent="-514350">
              <a:buFont typeface="+mj-lt"/>
              <a:buAutoNum type="arabicPeriod"/>
            </a:pPr>
            <a:r>
              <a:rPr lang="en-US" dirty="0" smtClean="0"/>
              <a:t>Explain the GDE Matrix and coaching</a:t>
            </a:r>
            <a:br>
              <a:rPr lang="en-US" dirty="0" smtClean="0"/>
            </a:br>
            <a:endParaRPr lang="en-US" dirty="0"/>
          </a:p>
          <a:p>
            <a:pPr marL="514350" indent="-514350">
              <a:buFont typeface="+mj-lt"/>
              <a:buAutoNum type="arabicPeriod"/>
            </a:pPr>
            <a:r>
              <a:rPr lang="en-US" dirty="0"/>
              <a:t>Identify your desired contribution to improving Traffic </a:t>
            </a:r>
            <a:r>
              <a:rPr lang="en-US" dirty="0" smtClean="0"/>
              <a:t>Safety</a:t>
            </a:r>
            <a:br>
              <a:rPr lang="en-US" dirty="0" smtClean="0"/>
            </a:br>
            <a:endParaRPr lang="en-US" dirty="0"/>
          </a:p>
          <a:p>
            <a:pPr marL="514350" indent="-514350">
              <a:buFont typeface="+mj-lt"/>
              <a:buAutoNum type="arabicPeriod"/>
            </a:pPr>
            <a:r>
              <a:rPr lang="en-US" dirty="0" smtClean="0"/>
              <a:t>Understand what you should do next</a:t>
            </a:r>
            <a:br>
              <a:rPr lang="en-US" dirty="0" smtClean="0"/>
            </a:br>
            <a:endParaRPr lang="en-US" dirty="0" smtClean="0"/>
          </a:p>
        </p:txBody>
      </p:sp>
      <p:sp>
        <p:nvSpPr>
          <p:cNvPr id="4" name="TextBox 3"/>
          <p:cNvSpPr txBox="1"/>
          <p:nvPr/>
        </p:nvSpPr>
        <p:spPr>
          <a:xfrm>
            <a:off x="508000" y="1219200"/>
            <a:ext cx="6096000" cy="646331"/>
          </a:xfrm>
          <a:prstGeom prst="rect">
            <a:avLst/>
          </a:prstGeom>
          <a:noFill/>
        </p:spPr>
        <p:txBody>
          <a:bodyPr wrap="square" rtlCol="0">
            <a:spAutoFit/>
          </a:bodyPr>
          <a:lstStyle/>
          <a:p>
            <a:r>
              <a:rPr lang="en-US" sz="3600" dirty="0">
                <a:solidFill>
                  <a:srgbClr val="A0BA35"/>
                </a:solidFill>
              </a:rPr>
              <a:t>By the end of this session…</a:t>
            </a:r>
          </a:p>
        </p:txBody>
      </p:sp>
      <p:pic>
        <p:nvPicPr>
          <p:cNvPr id="5" name="Picture 4"/>
          <p:cNvPicPr>
            <a:picLocks noChangeAspect="1"/>
          </p:cNvPicPr>
          <p:nvPr/>
        </p:nvPicPr>
        <p:blipFill rotWithShape="1">
          <a:blip r:embed="rId3"/>
          <a:srcRect l="26486" t="7936" r="37551" b="14022"/>
          <a:stretch/>
        </p:blipFill>
        <p:spPr>
          <a:xfrm>
            <a:off x="7467600" y="1524000"/>
            <a:ext cx="3276593" cy="42959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4988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Required Curriculum</a:t>
            </a:r>
            <a:endParaRPr lang="en-US" dirty="0"/>
          </a:p>
        </p:txBody>
      </p:sp>
      <p:sp>
        <p:nvSpPr>
          <p:cNvPr id="3" name="Content Placeholder 2"/>
          <p:cNvSpPr>
            <a:spLocks noGrp="1"/>
          </p:cNvSpPr>
          <p:nvPr>
            <p:ph idx="1"/>
          </p:nvPr>
        </p:nvSpPr>
        <p:spPr>
          <a:xfrm>
            <a:off x="990600" y="2133600"/>
            <a:ext cx="6019800" cy="4267200"/>
          </a:xfrm>
        </p:spPr>
        <p:txBody>
          <a:bodyPr>
            <a:normAutofit fontScale="77500" lnSpcReduction="20000"/>
          </a:bodyPr>
          <a:lstStyle/>
          <a:p>
            <a:pPr marL="514350" indent="-514350">
              <a:buAutoNum type="arabicPeriod"/>
            </a:pPr>
            <a:r>
              <a:rPr lang="en-US" b="1" dirty="0" smtClean="0"/>
              <a:t>Introduction</a:t>
            </a:r>
            <a:r>
              <a:rPr lang="en-US" dirty="0" smtClean="0"/>
              <a:t> </a:t>
            </a:r>
          </a:p>
          <a:p>
            <a:pPr marL="857250" lvl="1" indent="-457200">
              <a:buFont typeface="Arial" panose="020B0604020202020204" pitchFamily="34" charset="0"/>
              <a:buChar char="•"/>
            </a:pPr>
            <a:r>
              <a:rPr lang="en-US" dirty="0" smtClean="0">
                <a:latin typeface="Myriad Pro"/>
              </a:rPr>
              <a:t>GDE Matrix &amp; Coaching</a:t>
            </a:r>
          </a:p>
          <a:p>
            <a:pPr marL="857250" lvl="1" indent="-457200">
              <a:buFont typeface="Arial" panose="020B0604020202020204" pitchFamily="34" charset="0"/>
              <a:buChar char="•"/>
            </a:pPr>
            <a:r>
              <a:rPr lang="en-US" dirty="0" smtClean="0">
                <a:latin typeface="Myriad Pro"/>
              </a:rPr>
              <a:t>Hazard Management</a:t>
            </a:r>
          </a:p>
          <a:p>
            <a:pPr marL="857250" lvl="1" indent="-457200">
              <a:buFont typeface="Arial" panose="020B0604020202020204" pitchFamily="34" charset="0"/>
              <a:buChar char="•"/>
            </a:pPr>
            <a:r>
              <a:rPr lang="en-US" dirty="0" smtClean="0">
                <a:latin typeface="Myriad Pro"/>
              </a:rPr>
              <a:t>Future Developments</a:t>
            </a:r>
            <a:br>
              <a:rPr lang="en-US" dirty="0" smtClean="0">
                <a:latin typeface="Myriad Pro"/>
              </a:rPr>
            </a:br>
            <a:endParaRPr lang="en-US" b="1" dirty="0" smtClean="0">
              <a:latin typeface="Myriad Pro"/>
            </a:endParaRPr>
          </a:p>
          <a:p>
            <a:pPr marL="514350" indent="-514350">
              <a:buAutoNum type="arabicPeriod"/>
            </a:pPr>
            <a:r>
              <a:rPr lang="en-US" b="1" dirty="0" smtClean="0"/>
              <a:t>Curriculum Content (Standards)</a:t>
            </a:r>
          </a:p>
          <a:p>
            <a:pPr marL="857250" lvl="1" indent="-457200">
              <a:buFont typeface="Arial" panose="020B0604020202020204" pitchFamily="34" charset="0"/>
              <a:buChar char="•"/>
            </a:pPr>
            <a:r>
              <a:rPr lang="en-US" dirty="0" smtClean="0">
                <a:latin typeface="Myriad Pro"/>
              </a:rPr>
              <a:t>Classroom</a:t>
            </a:r>
            <a:endParaRPr lang="en-US" dirty="0">
              <a:latin typeface="Myriad Pro"/>
            </a:endParaRPr>
          </a:p>
          <a:p>
            <a:pPr marL="857250" lvl="1" indent="-457200">
              <a:buFont typeface="Arial" panose="020B0604020202020204" pitchFamily="34" charset="0"/>
              <a:buChar char="•"/>
            </a:pPr>
            <a:r>
              <a:rPr lang="en-US" dirty="0" smtClean="0">
                <a:latin typeface="Myriad Pro"/>
              </a:rPr>
              <a:t>BTW</a:t>
            </a:r>
          </a:p>
          <a:p>
            <a:pPr marL="857250" lvl="1" indent="-457200">
              <a:buFont typeface="Arial" panose="020B0604020202020204" pitchFamily="34" charset="0"/>
              <a:buChar char="•"/>
            </a:pPr>
            <a:r>
              <a:rPr lang="en-US" dirty="0" smtClean="0">
                <a:latin typeface="Myriad Pro"/>
              </a:rPr>
              <a:t>Self-Reflection</a:t>
            </a:r>
            <a:br>
              <a:rPr lang="en-US" dirty="0" smtClean="0">
                <a:latin typeface="Myriad Pro"/>
              </a:rPr>
            </a:br>
            <a:endParaRPr lang="en-US" dirty="0" smtClean="0"/>
          </a:p>
          <a:p>
            <a:pPr marL="514350" indent="-514350">
              <a:buAutoNum type="arabicPeriod"/>
            </a:pPr>
            <a:r>
              <a:rPr lang="en-US" b="1" dirty="0" smtClean="0"/>
              <a:t>Glossary</a:t>
            </a:r>
            <a:r>
              <a:rPr lang="en-US" dirty="0" smtClean="0"/>
              <a:t/>
            </a:r>
            <a:br>
              <a:rPr lang="en-US" dirty="0" smtClean="0"/>
            </a:br>
            <a:endParaRPr lang="en-US" dirty="0" smtClean="0"/>
          </a:p>
        </p:txBody>
      </p:sp>
      <p:sp>
        <p:nvSpPr>
          <p:cNvPr id="4" name="TextBox 3"/>
          <p:cNvSpPr txBox="1"/>
          <p:nvPr/>
        </p:nvSpPr>
        <p:spPr>
          <a:xfrm>
            <a:off x="508000" y="1219200"/>
            <a:ext cx="6096000" cy="646331"/>
          </a:xfrm>
          <a:prstGeom prst="rect">
            <a:avLst/>
          </a:prstGeom>
          <a:noFill/>
        </p:spPr>
        <p:txBody>
          <a:bodyPr wrap="square" rtlCol="0">
            <a:spAutoFit/>
          </a:bodyPr>
          <a:lstStyle/>
          <a:p>
            <a:r>
              <a:rPr lang="en-US" sz="3600" dirty="0" smtClean="0">
                <a:solidFill>
                  <a:srgbClr val="A0BA35"/>
                </a:solidFill>
              </a:rPr>
              <a:t>Three Parts</a:t>
            </a:r>
            <a:endParaRPr lang="en-US" sz="3600" dirty="0">
              <a:solidFill>
                <a:srgbClr val="A0BA35"/>
              </a:solidFill>
            </a:endParaRPr>
          </a:p>
        </p:txBody>
      </p:sp>
      <p:pic>
        <p:nvPicPr>
          <p:cNvPr id="5" name="Picture 4"/>
          <p:cNvPicPr>
            <a:picLocks noChangeAspect="1"/>
          </p:cNvPicPr>
          <p:nvPr/>
        </p:nvPicPr>
        <p:blipFill rotWithShape="1">
          <a:blip r:embed="rId3"/>
          <a:srcRect l="26486" t="7936" r="37551" b="14022"/>
          <a:stretch/>
        </p:blipFill>
        <p:spPr>
          <a:xfrm>
            <a:off x="7467600" y="1524000"/>
            <a:ext cx="3276593" cy="42959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0976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Required Curriculum</a:t>
            </a:r>
            <a:endParaRPr lang="en-US" dirty="0"/>
          </a:p>
        </p:txBody>
      </p:sp>
      <p:sp>
        <p:nvSpPr>
          <p:cNvPr id="3" name="Content Placeholder 2"/>
          <p:cNvSpPr>
            <a:spLocks noGrp="1"/>
          </p:cNvSpPr>
          <p:nvPr>
            <p:ph idx="1"/>
          </p:nvPr>
        </p:nvSpPr>
        <p:spPr>
          <a:xfrm>
            <a:off x="1828800" y="1066800"/>
            <a:ext cx="8229600" cy="762000"/>
          </a:xfrm>
        </p:spPr>
        <p:txBody>
          <a:bodyPr>
            <a:normAutofit fontScale="85000" lnSpcReduction="10000"/>
          </a:bodyPr>
          <a:lstStyle/>
          <a:p>
            <a:pPr marL="514350" indent="-514350">
              <a:buFont typeface="+mj-lt"/>
              <a:buAutoNum type="arabicPeriod"/>
            </a:pPr>
            <a:r>
              <a:rPr lang="en-US" dirty="0" smtClean="0"/>
              <a:t>Identify what the Required Curriculum is and is not</a:t>
            </a:r>
          </a:p>
        </p:txBody>
      </p:sp>
      <p:sp>
        <p:nvSpPr>
          <p:cNvPr id="6" name="Rectangle 5"/>
          <p:cNvSpPr/>
          <p:nvPr/>
        </p:nvSpPr>
        <p:spPr>
          <a:xfrm>
            <a:off x="2438400" y="1905000"/>
            <a:ext cx="49530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a:t>What it IS</a:t>
            </a:r>
          </a:p>
        </p:txBody>
      </p:sp>
      <p:sp>
        <p:nvSpPr>
          <p:cNvPr id="7" name="Rectangle 6"/>
          <p:cNvSpPr/>
          <p:nvPr/>
        </p:nvSpPr>
        <p:spPr>
          <a:xfrm>
            <a:off x="2438400" y="2362200"/>
            <a:ext cx="4953000" cy="1143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solidFill>
                  <a:schemeClr val="tx1"/>
                </a:solidFill>
              </a:rPr>
              <a:t>A compilation of the </a:t>
            </a:r>
            <a:r>
              <a:rPr lang="en-US" b="1" dirty="0">
                <a:solidFill>
                  <a:schemeClr val="bg1"/>
                </a:solidFill>
              </a:rPr>
              <a:t>concepts</a:t>
            </a:r>
            <a:r>
              <a:rPr lang="en-US" b="1" dirty="0">
                <a:solidFill>
                  <a:schemeClr val="tx1"/>
                </a:solidFill>
              </a:rPr>
              <a:t> </a:t>
            </a:r>
            <a:r>
              <a:rPr lang="en-US" dirty="0">
                <a:solidFill>
                  <a:schemeClr val="tx1"/>
                </a:solidFill>
              </a:rPr>
              <a:t>(knowledge, skills, awareness) that all students should have by the time they complete any driver training program in our State</a:t>
            </a:r>
          </a:p>
        </p:txBody>
      </p:sp>
      <p:sp>
        <p:nvSpPr>
          <p:cNvPr id="8" name="Rectangle 7"/>
          <p:cNvSpPr/>
          <p:nvPr/>
        </p:nvSpPr>
        <p:spPr>
          <a:xfrm>
            <a:off x="7467600" y="1912620"/>
            <a:ext cx="2057400" cy="381000"/>
          </a:xfrm>
          <a:prstGeom prst="rect">
            <a:avLst/>
          </a:prstGeom>
          <a:solidFill>
            <a:schemeClr val="accent6"/>
          </a:solidFill>
          <a:ln>
            <a:solidFill>
              <a:schemeClr val="accent6">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a:t>What it IS NOT</a:t>
            </a:r>
          </a:p>
        </p:txBody>
      </p:sp>
      <p:sp>
        <p:nvSpPr>
          <p:cNvPr id="9" name="Rectangle 8"/>
          <p:cNvSpPr/>
          <p:nvPr/>
        </p:nvSpPr>
        <p:spPr>
          <a:xfrm>
            <a:off x="7459980" y="2354580"/>
            <a:ext cx="2065020" cy="1143000"/>
          </a:xfrm>
          <a:prstGeom prst="rect">
            <a:avLst/>
          </a:prstGeom>
          <a:solidFill>
            <a:schemeClr val="accent6"/>
          </a:solidFill>
          <a:ln>
            <a:solidFill>
              <a:schemeClr val="accent6">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US" dirty="0">
                <a:solidFill>
                  <a:schemeClr val="tx1"/>
                </a:solidFill>
              </a:rPr>
              <a:t>The Driver’s Guide</a:t>
            </a:r>
          </a:p>
        </p:txBody>
      </p:sp>
      <p:sp>
        <p:nvSpPr>
          <p:cNvPr id="10" name="Rectangle 9"/>
          <p:cNvSpPr/>
          <p:nvPr/>
        </p:nvSpPr>
        <p:spPr>
          <a:xfrm>
            <a:off x="2438400" y="3505200"/>
            <a:ext cx="4953000"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solidFill>
                  <a:schemeClr val="tx1"/>
                </a:solidFill>
              </a:rPr>
              <a:t>An introduction to the need for </a:t>
            </a:r>
            <a:r>
              <a:rPr lang="en-US" b="1" dirty="0">
                <a:solidFill>
                  <a:schemeClr val="bg1"/>
                </a:solidFill>
              </a:rPr>
              <a:t>culture change </a:t>
            </a:r>
            <a:r>
              <a:rPr lang="en-US" dirty="0">
                <a:solidFill>
                  <a:schemeClr val="tx1"/>
                </a:solidFill>
              </a:rPr>
              <a:t>and a shift in how we view traffic safety (including our roles as instructors, students, and drivers)</a:t>
            </a:r>
          </a:p>
        </p:txBody>
      </p:sp>
      <p:sp>
        <p:nvSpPr>
          <p:cNvPr id="11" name="Rectangle 10"/>
          <p:cNvSpPr/>
          <p:nvPr/>
        </p:nvSpPr>
        <p:spPr>
          <a:xfrm>
            <a:off x="7459980" y="3505200"/>
            <a:ext cx="2065020" cy="914400"/>
          </a:xfrm>
          <a:prstGeom prst="rect">
            <a:avLst/>
          </a:prstGeom>
          <a:solidFill>
            <a:schemeClr val="accent6"/>
          </a:solidFill>
          <a:ln>
            <a:solidFill>
              <a:schemeClr val="accent6">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US" dirty="0">
                <a:solidFill>
                  <a:schemeClr val="tx1"/>
                </a:solidFill>
              </a:rPr>
              <a:t>A Panacea</a:t>
            </a:r>
          </a:p>
        </p:txBody>
      </p:sp>
      <p:sp>
        <p:nvSpPr>
          <p:cNvPr id="12" name="Rectangle 11"/>
          <p:cNvSpPr/>
          <p:nvPr/>
        </p:nvSpPr>
        <p:spPr>
          <a:xfrm>
            <a:off x="2438400" y="4419600"/>
            <a:ext cx="4953000"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solidFill>
                  <a:schemeClr val="tx1"/>
                </a:solidFill>
              </a:rPr>
              <a:t>A teaching and attitudinal </a:t>
            </a:r>
            <a:r>
              <a:rPr lang="en-US" b="1" dirty="0">
                <a:solidFill>
                  <a:schemeClr val="bg1"/>
                </a:solidFill>
              </a:rPr>
              <a:t>approach</a:t>
            </a:r>
            <a:r>
              <a:rPr lang="en-US" dirty="0">
                <a:solidFill>
                  <a:schemeClr val="bg1"/>
                </a:solidFill>
              </a:rPr>
              <a:t> </a:t>
            </a:r>
            <a:r>
              <a:rPr lang="en-US" dirty="0">
                <a:solidFill>
                  <a:schemeClr val="tx1"/>
                </a:solidFill>
              </a:rPr>
              <a:t>that all teachers in our State should adopt to implement culture change through driver education </a:t>
            </a:r>
          </a:p>
        </p:txBody>
      </p:sp>
      <p:sp>
        <p:nvSpPr>
          <p:cNvPr id="13" name="Rectangle 12"/>
          <p:cNvSpPr/>
          <p:nvPr/>
        </p:nvSpPr>
        <p:spPr>
          <a:xfrm>
            <a:off x="7459980" y="4419600"/>
            <a:ext cx="2065020" cy="914400"/>
          </a:xfrm>
          <a:prstGeom prst="rect">
            <a:avLst/>
          </a:prstGeom>
          <a:solidFill>
            <a:schemeClr val="accent6"/>
          </a:solidFill>
          <a:ln>
            <a:solidFill>
              <a:schemeClr val="accent6">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US" dirty="0">
                <a:solidFill>
                  <a:schemeClr val="tx1"/>
                </a:solidFill>
              </a:rPr>
              <a:t>Support Materials</a:t>
            </a:r>
          </a:p>
        </p:txBody>
      </p:sp>
      <p:sp>
        <p:nvSpPr>
          <p:cNvPr id="15" name="Rectangle 14"/>
          <p:cNvSpPr/>
          <p:nvPr/>
        </p:nvSpPr>
        <p:spPr>
          <a:xfrm>
            <a:off x="7459980" y="5334000"/>
            <a:ext cx="2065020" cy="533400"/>
          </a:xfrm>
          <a:prstGeom prst="rect">
            <a:avLst/>
          </a:prstGeom>
          <a:solidFill>
            <a:schemeClr val="accent6"/>
          </a:solidFill>
          <a:ln>
            <a:solidFill>
              <a:schemeClr val="accent6">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US" dirty="0">
                <a:solidFill>
                  <a:schemeClr val="tx1"/>
                </a:solidFill>
              </a:rPr>
              <a:t>Set in Stone</a:t>
            </a:r>
          </a:p>
        </p:txBody>
      </p:sp>
      <p:sp>
        <p:nvSpPr>
          <p:cNvPr id="16" name="Rectangle 15"/>
          <p:cNvSpPr/>
          <p:nvPr/>
        </p:nvSpPr>
        <p:spPr>
          <a:xfrm>
            <a:off x="2438400" y="5334000"/>
            <a:ext cx="495300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solidFill>
                  <a:schemeClr val="tx1"/>
                </a:solidFill>
              </a:rPr>
              <a:t>A </a:t>
            </a:r>
            <a:r>
              <a:rPr lang="en-US" b="1" dirty="0">
                <a:solidFill>
                  <a:schemeClr val="bg1"/>
                </a:solidFill>
              </a:rPr>
              <a:t>living document </a:t>
            </a:r>
            <a:r>
              <a:rPr lang="en-US" dirty="0">
                <a:solidFill>
                  <a:schemeClr val="tx1"/>
                </a:solidFill>
              </a:rPr>
              <a:t>that will be regularly updated</a:t>
            </a:r>
          </a:p>
        </p:txBody>
      </p:sp>
    </p:spTree>
    <p:extLst>
      <p:ext uri="{BB962C8B-B14F-4D97-AF65-F5344CB8AC3E}">
        <p14:creationId xmlns:p14="http://schemas.microsoft.com/office/powerpoint/2010/main" val="272573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Required Curriculum</a:t>
            </a:r>
            <a:endParaRPr lang="en-US" dirty="0"/>
          </a:p>
        </p:txBody>
      </p:sp>
      <p:sp>
        <p:nvSpPr>
          <p:cNvPr id="6" name="Rectangle 5"/>
          <p:cNvSpPr/>
          <p:nvPr/>
        </p:nvSpPr>
        <p:spPr>
          <a:xfrm>
            <a:off x="2438400" y="1905000"/>
            <a:ext cx="4953000" cy="38100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a:solidFill>
                  <a:schemeClr val="tx1"/>
                </a:solidFill>
              </a:rPr>
              <a:t>What it IS</a:t>
            </a:r>
          </a:p>
        </p:txBody>
      </p:sp>
      <p:sp>
        <p:nvSpPr>
          <p:cNvPr id="7" name="Rectangle 6"/>
          <p:cNvSpPr/>
          <p:nvPr/>
        </p:nvSpPr>
        <p:spPr>
          <a:xfrm>
            <a:off x="2438400" y="2362200"/>
            <a:ext cx="4953000" cy="114300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solidFill>
                  <a:schemeClr val="tx1"/>
                </a:solidFill>
              </a:rPr>
              <a:t>A compilation of the </a:t>
            </a:r>
            <a:r>
              <a:rPr lang="en-US" b="1" dirty="0">
                <a:solidFill>
                  <a:schemeClr val="tx1"/>
                </a:solidFill>
              </a:rPr>
              <a:t>concepts </a:t>
            </a:r>
            <a:r>
              <a:rPr lang="en-US" dirty="0">
                <a:solidFill>
                  <a:schemeClr val="tx1"/>
                </a:solidFill>
              </a:rPr>
              <a:t>(knowledge, skills, awareness) that all students should have by the time they complete any driver training program in our State</a:t>
            </a:r>
          </a:p>
        </p:txBody>
      </p:sp>
      <p:sp>
        <p:nvSpPr>
          <p:cNvPr id="10" name="Rectangle 9"/>
          <p:cNvSpPr/>
          <p:nvPr/>
        </p:nvSpPr>
        <p:spPr>
          <a:xfrm>
            <a:off x="2438400" y="3505200"/>
            <a:ext cx="4953000"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solidFill>
                  <a:schemeClr val="tx1"/>
                </a:solidFill>
              </a:rPr>
              <a:t>An introduction to the need for </a:t>
            </a:r>
            <a:r>
              <a:rPr lang="en-US" b="1" dirty="0">
                <a:solidFill>
                  <a:schemeClr val="bg1"/>
                </a:solidFill>
              </a:rPr>
              <a:t>culture change </a:t>
            </a:r>
            <a:r>
              <a:rPr lang="en-US" dirty="0">
                <a:solidFill>
                  <a:schemeClr val="tx1"/>
                </a:solidFill>
              </a:rPr>
              <a:t>and a shift in how we view traffic safety (including our roles as instructors, students, and drivers)</a:t>
            </a:r>
          </a:p>
        </p:txBody>
      </p:sp>
      <p:sp>
        <p:nvSpPr>
          <p:cNvPr id="8" name="Rectangle 7"/>
          <p:cNvSpPr/>
          <p:nvPr/>
        </p:nvSpPr>
        <p:spPr>
          <a:xfrm>
            <a:off x="7696200" y="1905000"/>
            <a:ext cx="2743200" cy="2362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b="1" dirty="0">
                <a:solidFill>
                  <a:schemeClr val="tx1"/>
                </a:solidFill>
              </a:rPr>
              <a:t>Culture Change</a:t>
            </a:r>
            <a:r>
              <a:rPr lang="en-US" sz="1600" b="1" dirty="0"/>
              <a:t>:</a:t>
            </a:r>
          </a:p>
          <a:p>
            <a:pPr marL="342900" indent="-342900">
              <a:buFont typeface="Arial" panose="020B0604020202020204" pitchFamily="34" charset="0"/>
              <a:buChar char="•"/>
            </a:pPr>
            <a:r>
              <a:rPr lang="en-US" sz="1600" dirty="0"/>
              <a:t>Privilege vs. Right</a:t>
            </a:r>
          </a:p>
          <a:p>
            <a:pPr marL="342900" indent="-342900">
              <a:buFont typeface="Arial" panose="020B0604020202020204" pitchFamily="34" charset="0"/>
              <a:buChar char="•"/>
            </a:pPr>
            <a:r>
              <a:rPr lang="en-US" sz="1600" dirty="0"/>
              <a:t>“Safe” is continually able to adapt to any situation vs. being able to correctly perform a maneuver</a:t>
            </a:r>
          </a:p>
          <a:p>
            <a:pPr marL="342900" indent="-342900">
              <a:buFont typeface="Arial" panose="020B0604020202020204" pitchFamily="34" charset="0"/>
              <a:buChar char="•"/>
            </a:pPr>
            <a:r>
              <a:rPr lang="en-US" sz="1600" dirty="0"/>
              <a:t>“Responsible driving” (active) vs. “Safe Driver” (innate)</a:t>
            </a:r>
          </a:p>
        </p:txBody>
      </p:sp>
      <p:cxnSp>
        <p:nvCxnSpPr>
          <p:cNvPr id="9" name="Straight Connector 8"/>
          <p:cNvCxnSpPr/>
          <p:nvPr/>
        </p:nvCxnSpPr>
        <p:spPr>
          <a:xfrm flipH="1">
            <a:off x="7391400" y="1905000"/>
            <a:ext cx="304800" cy="160020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p:cNvSpPr/>
          <p:nvPr/>
        </p:nvSpPr>
        <p:spPr>
          <a:xfrm>
            <a:off x="2438400" y="4419600"/>
            <a:ext cx="4953000" cy="91440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solidFill>
                  <a:schemeClr val="tx1"/>
                </a:solidFill>
              </a:rPr>
              <a:t>A teaching and attitudinal </a:t>
            </a:r>
            <a:r>
              <a:rPr lang="en-US" b="1" dirty="0">
                <a:solidFill>
                  <a:schemeClr val="tx1"/>
                </a:solidFill>
              </a:rPr>
              <a:t>approach</a:t>
            </a:r>
            <a:r>
              <a:rPr lang="en-US" dirty="0">
                <a:solidFill>
                  <a:schemeClr val="tx1"/>
                </a:solidFill>
              </a:rPr>
              <a:t> that all teachers in our State must adopt to implement culture change through driver education </a:t>
            </a:r>
          </a:p>
        </p:txBody>
      </p:sp>
      <p:sp>
        <p:nvSpPr>
          <p:cNvPr id="14" name="Rectangle 13"/>
          <p:cNvSpPr/>
          <p:nvPr/>
        </p:nvSpPr>
        <p:spPr>
          <a:xfrm>
            <a:off x="2438400" y="5334000"/>
            <a:ext cx="4953000" cy="53340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solidFill>
                  <a:schemeClr val="tx1"/>
                </a:solidFill>
              </a:rPr>
              <a:t>A </a:t>
            </a:r>
            <a:r>
              <a:rPr lang="en-US" b="1" dirty="0">
                <a:solidFill>
                  <a:schemeClr val="tx1"/>
                </a:solidFill>
              </a:rPr>
              <a:t>living document </a:t>
            </a:r>
            <a:r>
              <a:rPr lang="en-US" dirty="0">
                <a:solidFill>
                  <a:schemeClr val="tx1"/>
                </a:solidFill>
              </a:rPr>
              <a:t>that will be regularly updated</a:t>
            </a:r>
          </a:p>
        </p:txBody>
      </p:sp>
    </p:spTree>
    <p:extLst>
      <p:ext uri="{BB962C8B-B14F-4D97-AF65-F5344CB8AC3E}">
        <p14:creationId xmlns:p14="http://schemas.microsoft.com/office/powerpoint/2010/main" val="130084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Change</a:t>
            </a:r>
            <a:endParaRPr lang="en-US" dirty="0"/>
          </a:p>
        </p:txBody>
      </p:sp>
      <p:sp>
        <p:nvSpPr>
          <p:cNvPr id="4" name="Rounded Rectangle 3"/>
          <p:cNvSpPr/>
          <p:nvPr/>
        </p:nvSpPr>
        <p:spPr>
          <a:xfrm>
            <a:off x="2085975" y="2133600"/>
            <a:ext cx="3276600" cy="1371600"/>
          </a:xfrm>
          <a:prstGeom prst="roundRect">
            <a:avLst/>
          </a:prstGeom>
          <a:solidFill>
            <a:srgbClr val="A37A66"/>
          </a:solidFill>
          <a:ln>
            <a:solidFill>
              <a:srgbClr val="A37A6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We’ve been teaching students </a:t>
            </a:r>
            <a:r>
              <a:rPr lang="en-US" sz="2800" b="1" dirty="0"/>
              <a:t>how to drive</a:t>
            </a:r>
          </a:p>
        </p:txBody>
      </p:sp>
      <p:sp>
        <p:nvSpPr>
          <p:cNvPr id="5" name="Rounded Rectangle 4"/>
          <p:cNvSpPr/>
          <p:nvPr/>
        </p:nvSpPr>
        <p:spPr>
          <a:xfrm>
            <a:off x="6715125" y="2133600"/>
            <a:ext cx="3505200" cy="1371600"/>
          </a:xfrm>
          <a:prstGeom prst="roundRect">
            <a:avLst/>
          </a:prstGeom>
          <a:solidFill>
            <a:srgbClr val="A37A66"/>
          </a:solidFill>
          <a:ln>
            <a:solidFill>
              <a:srgbClr val="73544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Result: “Safe Driver”</a:t>
            </a:r>
            <a:endParaRPr lang="en-US" sz="2800" b="1" dirty="0"/>
          </a:p>
        </p:txBody>
      </p:sp>
      <p:cxnSp>
        <p:nvCxnSpPr>
          <p:cNvPr id="9" name="Straight Connector 8"/>
          <p:cNvCxnSpPr/>
          <p:nvPr/>
        </p:nvCxnSpPr>
        <p:spPr>
          <a:xfrm>
            <a:off x="5981700" y="1714500"/>
            <a:ext cx="38100" cy="2209800"/>
          </a:xfrm>
          <a:prstGeom prst="line">
            <a:avLst/>
          </a:prstGeom>
          <a:ln w="412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505450" y="2819400"/>
            <a:ext cx="1066800" cy="0"/>
          </a:xfrm>
          <a:prstGeom prst="straightConnector1">
            <a:avLst/>
          </a:prstGeom>
          <a:ln w="139700">
            <a:gradFill flip="none" rotWithShape="1">
              <a:gsLst>
                <a:gs pos="0">
                  <a:srgbClr val="A37A66"/>
                </a:gs>
                <a:gs pos="74000">
                  <a:srgbClr val="A37A66"/>
                </a:gs>
                <a:gs pos="83000">
                  <a:schemeClr val="accent4">
                    <a:lumMod val="60000"/>
                    <a:lumOff val="40000"/>
                  </a:schemeClr>
                </a:gs>
                <a:gs pos="80000">
                  <a:srgbClr val="735445"/>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2085975" y="4343400"/>
            <a:ext cx="8134350" cy="1371600"/>
          </a:xfrm>
          <a:prstGeom prst="roundRect">
            <a:avLst/>
          </a:prstGeom>
          <a:solidFill>
            <a:srgbClr val="A37A66"/>
          </a:solidFill>
          <a:ln>
            <a:solidFill>
              <a:srgbClr val="A37A6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t>There is a difference between thinking you are a </a:t>
            </a:r>
            <a:r>
              <a:rPr lang="en-US" sz="2000" dirty="0">
                <a:solidFill>
                  <a:srgbClr val="A0BA35"/>
                </a:solidFill>
              </a:rPr>
              <a:t>“</a:t>
            </a:r>
            <a:r>
              <a:rPr lang="en-US" sz="2000" b="1" dirty="0">
                <a:solidFill>
                  <a:srgbClr val="A0BA35"/>
                </a:solidFill>
              </a:rPr>
              <a:t>safe driver</a:t>
            </a:r>
            <a:r>
              <a:rPr lang="en-US" sz="2000" dirty="0">
                <a:solidFill>
                  <a:srgbClr val="A0BA35"/>
                </a:solidFill>
              </a:rPr>
              <a:t>” </a:t>
            </a:r>
            <a:r>
              <a:rPr lang="en-US" sz="2000" dirty="0"/>
              <a:t>(innate)</a:t>
            </a:r>
            <a:br>
              <a:rPr lang="en-US" sz="2000" dirty="0"/>
            </a:br>
            <a:r>
              <a:rPr lang="en-US" sz="2000" dirty="0"/>
              <a:t> and being someone who is </a:t>
            </a:r>
            <a:r>
              <a:rPr lang="en-US" sz="2000" b="1" dirty="0">
                <a:solidFill>
                  <a:srgbClr val="A0BA35"/>
                </a:solidFill>
              </a:rPr>
              <a:t>practicing responsible driving </a:t>
            </a:r>
            <a:r>
              <a:rPr lang="en-US" sz="2000" dirty="0"/>
              <a:t>(active) </a:t>
            </a:r>
            <a:endParaRPr lang="en-US" sz="2000" b="1" dirty="0"/>
          </a:p>
        </p:txBody>
      </p:sp>
    </p:spTree>
    <p:extLst>
      <p:ext uri="{BB962C8B-B14F-4D97-AF65-F5344CB8AC3E}">
        <p14:creationId xmlns:p14="http://schemas.microsoft.com/office/powerpoint/2010/main" val="179900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Required Curriculum</a:t>
            </a:r>
            <a:endParaRPr lang="en-US" dirty="0"/>
          </a:p>
        </p:txBody>
      </p:sp>
      <p:sp>
        <p:nvSpPr>
          <p:cNvPr id="6" name="Rectangle 5"/>
          <p:cNvSpPr/>
          <p:nvPr/>
        </p:nvSpPr>
        <p:spPr>
          <a:xfrm>
            <a:off x="2438400" y="1905000"/>
            <a:ext cx="4953000" cy="38100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a:solidFill>
                  <a:schemeClr val="tx1"/>
                </a:solidFill>
              </a:rPr>
              <a:t>What it IS</a:t>
            </a:r>
          </a:p>
        </p:txBody>
      </p:sp>
      <p:sp>
        <p:nvSpPr>
          <p:cNvPr id="7" name="Rectangle 6"/>
          <p:cNvSpPr/>
          <p:nvPr/>
        </p:nvSpPr>
        <p:spPr>
          <a:xfrm>
            <a:off x="2438400" y="2362200"/>
            <a:ext cx="4953000" cy="114300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solidFill>
                  <a:schemeClr val="tx1"/>
                </a:solidFill>
              </a:rPr>
              <a:t>A compilation of the </a:t>
            </a:r>
            <a:r>
              <a:rPr lang="en-US" b="1" dirty="0">
                <a:solidFill>
                  <a:schemeClr val="tx1"/>
                </a:solidFill>
              </a:rPr>
              <a:t>concepts </a:t>
            </a:r>
            <a:r>
              <a:rPr lang="en-US" dirty="0">
                <a:solidFill>
                  <a:schemeClr val="tx1"/>
                </a:solidFill>
              </a:rPr>
              <a:t>(knowledge, skills, awareness) that all students should have by the time they complete any driver training program in our State</a:t>
            </a:r>
          </a:p>
        </p:txBody>
      </p:sp>
      <p:sp>
        <p:nvSpPr>
          <p:cNvPr id="10" name="Rectangle 9"/>
          <p:cNvSpPr/>
          <p:nvPr/>
        </p:nvSpPr>
        <p:spPr>
          <a:xfrm>
            <a:off x="2438400" y="3505200"/>
            <a:ext cx="4953000"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solidFill>
                  <a:schemeClr val="tx1"/>
                </a:solidFill>
              </a:rPr>
              <a:t>An introduction to the need for </a:t>
            </a:r>
            <a:r>
              <a:rPr lang="en-US" b="1" dirty="0">
                <a:solidFill>
                  <a:schemeClr val="bg1"/>
                </a:solidFill>
              </a:rPr>
              <a:t>culture change </a:t>
            </a:r>
            <a:r>
              <a:rPr lang="en-US" dirty="0">
                <a:solidFill>
                  <a:schemeClr val="tx1"/>
                </a:solidFill>
              </a:rPr>
              <a:t>and a shift in how we view traffic safety (including our roles as instructors, students, and drivers)</a:t>
            </a:r>
          </a:p>
        </p:txBody>
      </p:sp>
      <p:sp>
        <p:nvSpPr>
          <p:cNvPr id="11" name="Rectangle 10"/>
          <p:cNvSpPr/>
          <p:nvPr/>
        </p:nvSpPr>
        <p:spPr>
          <a:xfrm>
            <a:off x="7718946" y="1905001"/>
            <a:ext cx="2720454" cy="2133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b="1" dirty="0"/>
              <a:t>Shift in View:</a:t>
            </a:r>
            <a:br>
              <a:rPr lang="en-US" sz="1600" b="1" dirty="0"/>
            </a:br>
            <a:endParaRPr lang="en-US" sz="1600" dirty="0"/>
          </a:p>
          <a:p>
            <a:r>
              <a:rPr lang="en-US" sz="1600" dirty="0"/>
              <a:t>Training does not automatically create “safe drivers”. Through training, we are creating drivers who start with minimum competency and begin actively practice aware and responsive driving.</a:t>
            </a:r>
          </a:p>
        </p:txBody>
      </p:sp>
      <p:cxnSp>
        <p:nvCxnSpPr>
          <p:cNvPr id="13" name="Straight Connector 12"/>
          <p:cNvCxnSpPr/>
          <p:nvPr/>
        </p:nvCxnSpPr>
        <p:spPr>
          <a:xfrm flipH="1">
            <a:off x="7391400" y="1905000"/>
            <a:ext cx="304800" cy="1600200"/>
          </a:xfrm>
          <a:prstGeom prst="line">
            <a:avLst/>
          </a:prstGeom>
        </p:spPr>
        <p:style>
          <a:lnRef idx="1">
            <a:schemeClr val="dk1"/>
          </a:lnRef>
          <a:fillRef idx="0">
            <a:schemeClr val="dk1"/>
          </a:fillRef>
          <a:effectRef idx="0">
            <a:schemeClr val="dk1"/>
          </a:effectRef>
          <a:fontRef idx="minor">
            <a:schemeClr val="tx1"/>
          </a:fontRef>
        </p:style>
      </p:cxnSp>
      <p:sp>
        <p:nvSpPr>
          <p:cNvPr id="14" name="Rectangle 13"/>
          <p:cNvSpPr/>
          <p:nvPr/>
        </p:nvSpPr>
        <p:spPr>
          <a:xfrm>
            <a:off x="2438400" y="4419600"/>
            <a:ext cx="4953000" cy="91440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solidFill>
                  <a:schemeClr val="tx1"/>
                </a:solidFill>
              </a:rPr>
              <a:t>A teaching and attitudinal </a:t>
            </a:r>
            <a:r>
              <a:rPr lang="en-US" b="1" dirty="0">
                <a:solidFill>
                  <a:schemeClr val="tx1"/>
                </a:solidFill>
              </a:rPr>
              <a:t>approach</a:t>
            </a:r>
            <a:r>
              <a:rPr lang="en-US" dirty="0">
                <a:solidFill>
                  <a:schemeClr val="tx1"/>
                </a:solidFill>
              </a:rPr>
              <a:t> that all teachers in our State should adopt to implement culture change through driver education </a:t>
            </a:r>
          </a:p>
        </p:txBody>
      </p:sp>
      <p:sp>
        <p:nvSpPr>
          <p:cNvPr id="15" name="Rectangle 14"/>
          <p:cNvSpPr/>
          <p:nvPr/>
        </p:nvSpPr>
        <p:spPr>
          <a:xfrm>
            <a:off x="2438400" y="5334000"/>
            <a:ext cx="4953000" cy="53340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solidFill>
                  <a:schemeClr val="tx1"/>
                </a:solidFill>
              </a:rPr>
              <a:t>A </a:t>
            </a:r>
            <a:r>
              <a:rPr lang="en-US" b="1" dirty="0">
                <a:solidFill>
                  <a:schemeClr val="tx1"/>
                </a:solidFill>
              </a:rPr>
              <a:t>living document </a:t>
            </a:r>
            <a:r>
              <a:rPr lang="en-US" dirty="0">
                <a:solidFill>
                  <a:schemeClr val="tx1"/>
                </a:solidFill>
              </a:rPr>
              <a:t>that will be regularly updated</a:t>
            </a:r>
          </a:p>
        </p:txBody>
      </p:sp>
    </p:spTree>
    <p:extLst>
      <p:ext uri="{BB962C8B-B14F-4D97-AF65-F5344CB8AC3E}">
        <p14:creationId xmlns:p14="http://schemas.microsoft.com/office/powerpoint/2010/main" val="273217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Required Curriculum</a:t>
            </a:r>
            <a:endParaRPr lang="en-US" dirty="0"/>
          </a:p>
        </p:txBody>
      </p:sp>
      <p:sp>
        <p:nvSpPr>
          <p:cNvPr id="6" name="Rectangle 5"/>
          <p:cNvSpPr/>
          <p:nvPr/>
        </p:nvSpPr>
        <p:spPr>
          <a:xfrm>
            <a:off x="2438400" y="1905000"/>
            <a:ext cx="4953000" cy="38100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a:solidFill>
                  <a:schemeClr val="tx1"/>
                </a:solidFill>
              </a:rPr>
              <a:t>What it IS</a:t>
            </a:r>
          </a:p>
        </p:txBody>
      </p:sp>
      <p:sp>
        <p:nvSpPr>
          <p:cNvPr id="7" name="Rectangle 6"/>
          <p:cNvSpPr/>
          <p:nvPr/>
        </p:nvSpPr>
        <p:spPr>
          <a:xfrm>
            <a:off x="2438400" y="2362200"/>
            <a:ext cx="4953000" cy="114300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solidFill>
                  <a:schemeClr val="tx1"/>
                </a:solidFill>
              </a:rPr>
              <a:t>A compilation of the </a:t>
            </a:r>
            <a:r>
              <a:rPr lang="en-US" b="1" dirty="0">
                <a:solidFill>
                  <a:schemeClr val="tx1"/>
                </a:solidFill>
              </a:rPr>
              <a:t>concepts </a:t>
            </a:r>
            <a:r>
              <a:rPr lang="en-US" dirty="0">
                <a:solidFill>
                  <a:schemeClr val="tx1"/>
                </a:solidFill>
              </a:rPr>
              <a:t>(knowledge, skills, awareness) that all students should have by the time they complete any driver training program in our State</a:t>
            </a:r>
          </a:p>
        </p:txBody>
      </p:sp>
      <p:sp>
        <p:nvSpPr>
          <p:cNvPr id="10" name="Rectangle 9"/>
          <p:cNvSpPr/>
          <p:nvPr/>
        </p:nvSpPr>
        <p:spPr>
          <a:xfrm>
            <a:off x="2438400" y="3505200"/>
            <a:ext cx="4953000"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solidFill>
                  <a:schemeClr val="tx1"/>
                </a:solidFill>
              </a:rPr>
              <a:t>An introduction to the need for </a:t>
            </a:r>
            <a:r>
              <a:rPr lang="en-US" b="1" dirty="0">
                <a:solidFill>
                  <a:schemeClr val="bg1"/>
                </a:solidFill>
              </a:rPr>
              <a:t>culture change </a:t>
            </a:r>
            <a:r>
              <a:rPr lang="en-US" dirty="0">
                <a:solidFill>
                  <a:schemeClr val="tx1"/>
                </a:solidFill>
              </a:rPr>
              <a:t>and a shift in how we view traffic safety (including our roles as instructors, students, and drivers)</a:t>
            </a:r>
          </a:p>
        </p:txBody>
      </p:sp>
      <p:sp>
        <p:nvSpPr>
          <p:cNvPr id="11" name="Rectangle 10"/>
          <p:cNvSpPr/>
          <p:nvPr/>
        </p:nvSpPr>
        <p:spPr>
          <a:xfrm>
            <a:off x="7696200" y="1905000"/>
            <a:ext cx="2590800" cy="411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buFont typeface="Arial" panose="020B0604020202020204" pitchFamily="34" charset="0"/>
              <a:buChar char="•"/>
            </a:pPr>
            <a:r>
              <a:rPr lang="en-US" sz="1600" dirty="0"/>
              <a:t>Our role as </a:t>
            </a:r>
            <a:r>
              <a:rPr lang="en-US" sz="1600" u="sng" dirty="0"/>
              <a:t>instructors</a:t>
            </a:r>
            <a:r>
              <a:rPr lang="en-US" sz="1600" dirty="0"/>
              <a:t> is shifting toward mentorship and coaching</a:t>
            </a:r>
            <a:br>
              <a:rPr lang="en-US" sz="1600" dirty="0"/>
            </a:br>
            <a:endParaRPr lang="en-US" sz="1600" dirty="0"/>
          </a:p>
          <a:p>
            <a:pPr marL="342900" indent="-342900">
              <a:buFont typeface="Arial" panose="020B0604020202020204" pitchFamily="34" charset="0"/>
              <a:buChar char="•"/>
            </a:pPr>
            <a:r>
              <a:rPr lang="en-US" sz="1600" dirty="0"/>
              <a:t>Our role as </a:t>
            </a:r>
            <a:r>
              <a:rPr lang="en-US" sz="1600" u="sng" dirty="0"/>
              <a:t>students</a:t>
            </a:r>
            <a:r>
              <a:rPr lang="en-US" sz="1600" dirty="0"/>
              <a:t> is taking a more active, self-reflective role to become equipped to self-evaluate and learn from our mistakes</a:t>
            </a:r>
            <a:br>
              <a:rPr lang="en-US" sz="1600" dirty="0"/>
            </a:br>
            <a:endParaRPr lang="en-US" sz="1600" dirty="0"/>
          </a:p>
          <a:p>
            <a:pPr marL="342900" indent="-342900">
              <a:buFont typeface="Arial" panose="020B0604020202020204" pitchFamily="34" charset="0"/>
              <a:buChar char="•"/>
            </a:pPr>
            <a:r>
              <a:rPr lang="en-US" sz="1600" dirty="0"/>
              <a:t>Our role as </a:t>
            </a:r>
            <a:r>
              <a:rPr lang="en-US" sz="1600" u="sng" dirty="0"/>
              <a:t>drivers</a:t>
            </a:r>
            <a:r>
              <a:rPr lang="en-US" sz="1600" dirty="0"/>
              <a:t> is to understand how we contribute to the driving environment</a:t>
            </a:r>
          </a:p>
        </p:txBody>
      </p:sp>
      <p:cxnSp>
        <p:nvCxnSpPr>
          <p:cNvPr id="13" name="Straight Connector 12"/>
          <p:cNvCxnSpPr/>
          <p:nvPr/>
        </p:nvCxnSpPr>
        <p:spPr>
          <a:xfrm flipH="1">
            <a:off x="7391400" y="1905000"/>
            <a:ext cx="304800" cy="1600200"/>
          </a:xfrm>
          <a:prstGeom prst="line">
            <a:avLst/>
          </a:prstGeom>
        </p:spPr>
        <p:style>
          <a:lnRef idx="1">
            <a:schemeClr val="dk1"/>
          </a:lnRef>
          <a:fillRef idx="0">
            <a:schemeClr val="dk1"/>
          </a:fillRef>
          <a:effectRef idx="0">
            <a:schemeClr val="dk1"/>
          </a:effectRef>
          <a:fontRef idx="minor">
            <a:schemeClr val="tx1"/>
          </a:fontRef>
        </p:style>
      </p:cxnSp>
      <p:sp>
        <p:nvSpPr>
          <p:cNvPr id="14" name="Rectangle 13"/>
          <p:cNvSpPr/>
          <p:nvPr/>
        </p:nvSpPr>
        <p:spPr>
          <a:xfrm>
            <a:off x="2438400" y="4419600"/>
            <a:ext cx="4953000" cy="91440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solidFill>
                  <a:schemeClr val="tx1"/>
                </a:solidFill>
              </a:rPr>
              <a:t>A teaching and attitudinal </a:t>
            </a:r>
            <a:r>
              <a:rPr lang="en-US" b="1" dirty="0">
                <a:solidFill>
                  <a:schemeClr val="tx1"/>
                </a:solidFill>
              </a:rPr>
              <a:t>approach</a:t>
            </a:r>
            <a:r>
              <a:rPr lang="en-US" dirty="0">
                <a:solidFill>
                  <a:schemeClr val="tx1"/>
                </a:solidFill>
              </a:rPr>
              <a:t> that all teachers in our State should adopt to implement culture change through driver education </a:t>
            </a:r>
          </a:p>
        </p:txBody>
      </p:sp>
      <p:sp>
        <p:nvSpPr>
          <p:cNvPr id="17" name="Rectangle 16"/>
          <p:cNvSpPr/>
          <p:nvPr/>
        </p:nvSpPr>
        <p:spPr>
          <a:xfrm>
            <a:off x="2438400" y="5334000"/>
            <a:ext cx="4953000" cy="53340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solidFill>
                  <a:schemeClr val="tx1"/>
                </a:solidFill>
              </a:rPr>
              <a:t>A </a:t>
            </a:r>
            <a:r>
              <a:rPr lang="en-US" b="1" dirty="0">
                <a:solidFill>
                  <a:schemeClr val="tx1"/>
                </a:solidFill>
              </a:rPr>
              <a:t>living document </a:t>
            </a:r>
            <a:r>
              <a:rPr lang="en-US" dirty="0">
                <a:solidFill>
                  <a:schemeClr val="tx1"/>
                </a:solidFill>
              </a:rPr>
              <a:t>that will be regularly updated</a:t>
            </a:r>
          </a:p>
        </p:txBody>
      </p:sp>
    </p:spTree>
    <p:extLst>
      <p:ext uri="{BB962C8B-B14F-4D97-AF65-F5344CB8AC3E}">
        <p14:creationId xmlns:p14="http://schemas.microsoft.com/office/powerpoint/2010/main" val="248656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Required Curriculum</a:t>
            </a:r>
            <a:endParaRPr lang="en-US" dirty="0"/>
          </a:p>
        </p:txBody>
      </p:sp>
      <p:sp>
        <p:nvSpPr>
          <p:cNvPr id="6" name="Rectangle 5"/>
          <p:cNvSpPr/>
          <p:nvPr/>
        </p:nvSpPr>
        <p:spPr>
          <a:xfrm>
            <a:off x="2438400" y="1905000"/>
            <a:ext cx="4953000" cy="38100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a:solidFill>
                  <a:schemeClr val="tx1"/>
                </a:solidFill>
              </a:rPr>
              <a:t>What it IS</a:t>
            </a:r>
          </a:p>
        </p:txBody>
      </p:sp>
      <p:sp>
        <p:nvSpPr>
          <p:cNvPr id="7" name="Rectangle 6"/>
          <p:cNvSpPr/>
          <p:nvPr/>
        </p:nvSpPr>
        <p:spPr>
          <a:xfrm>
            <a:off x="2438400" y="2362200"/>
            <a:ext cx="4953000" cy="114300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solidFill>
                  <a:schemeClr val="tx1"/>
                </a:solidFill>
              </a:rPr>
              <a:t>A compilation of the </a:t>
            </a:r>
            <a:r>
              <a:rPr lang="en-US" b="1" dirty="0">
                <a:solidFill>
                  <a:schemeClr val="tx1"/>
                </a:solidFill>
              </a:rPr>
              <a:t>concepts </a:t>
            </a:r>
            <a:r>
              <a:rPr lang="en-US" dirty="0">
                <a:solidFill>
                  <a:schemeClr val="tx1"/>
                </a:solidFill>
              </a:rPr>
              <a:t>(knowledge, skills, awareness) that all students should have by the time they complete any driver training program in our State</a:t>
            </a:r>
          </a:p>
        </p:txBody>
      </p:sp>
      <p:sp>
        <p:nvSpPr>
          <p:cNvPr id="10" name="Rectangle 9"/>
          <p:cNvSpPr/>
          <p:nvPr/>
        </p:nvSpPr>
        <p:spPr>
          <a:xfrm>
            <a:off x="2438400" y="3505200"/>
            <a:ext cx="4953000" cy="91440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solidFill>
                  <a:schemeClr val="tx1"/>
                </a:solidFill>
              </a:rPr>
              <a:t>An introduction to the need for </a:t>
            </a:r>
            <a:r>
              <a:rPr lang="en-US" b="1" dirty="0">
                <a:solidFill>
                  <a:schemeClr val="tx1"/>
                </a:solidFill>
              </a:rPr>
              <a:t>culture change </a:t>
            </a:r>
            <a:r>
              <a:rPr lang="en-US" dirty="0">
                <a:solidFill>
                  <a:schemeClr val="tx1"/>
                </a:solidFill>
              </a:rPr>
              <a:t>and a shift in how we view traffic safety (including our roles as instructors, students, and drivers)</a:t>
            </a:r>
          </a:p>
        </p:txBody>
      </p:sp>
      <p:sp>
        <p:nvSpPr>
          <p:cNvPr id="12" name="Rectangle 11"/>
          <p:cNvSpPr/>
          <p:nvPr/>
        </p:nvSpPr>
        <p:spPr>
          <a:xfrm>
            <a:off x="2438400" y="4419600"/>
            <a:ext cx="4953000"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solidFill>
                  <a:schemeClr val="tx1"/>
                </a:solidFill>
              </a:rPr>
              <a:t>A teaching and attitudinal </a:t>
            </a:r>
            <a:r>
              <a:rPr lang="en-US" b="1" dirty="0">
                <a:solidFill>
                  <a:schemeClr val="bg1"/>
                </a:solidFill>
              </a:rPr>
              <a:t>approach</a:t>
            </a:r>
            <a:r>
              <a:rPr lang="en-US" dirty="0">
                <a:solidFill>
                  <a:schemeClr val="bg1"/>
                </a:solidFill>
              </a:rPr>
              <a:t> </a:t>
            </a:r>
            <a:r>
              <a:rPr lang="en-US" dirty="0">
                <a:solidFill>
                  <a:schemeClr val="tx1"/>
                </a:solidFill>
              </a:rPr>
              <a:t>that all teachers in our State should adopt to implement culture change through driver education </a:t>
            </a:r>
          </a:p>
        </p:txBody>
      </p:sp>
      <p:sp>
        <p:nvSpPr>
          <p:cNvPr id="16" name="Rectangle 15"/>
          <p:cNvSpPr/>
          <p:nvPr/>
        </p:nvSpPr>
        <p:spPr>
          <a:xfrm>
            <a:off x="2438400" y="5334000"/>
            <a:ext cx="4953000" cy="53340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solidFill>
                  <a:schemeClr val="tx1"/>
                </a:solidFill>
              </a:rPr>
              <a:t>A </a:t>
            </a:r>
            <a:r>
              <a:rPr lang="en-US" b="1" dirty="0">
                <a:solidFill>
                  <a:schemeClr val="tx1"/>
                </a:solidFill>
              </a:rPr>
              <a:t>living document </a:t>
            </a:r>
            <a:r>
              <a:rPr lang="en-US" dirty="0">
                <a:solidFill>
                  <a:schemeClr val="tx1"/>
                </a:solidFill>
              </a:rPr>
              <a:t>that will be regularly updated</a:t>
            </a:r>
          </a:p>
        </p:txBody>
      </p:sp>
      <p:sp>
        <p:nvSpPr>
          <p:cNvPr id="11" name="Rectangle 10"/>
          <p:cNvSpPr/>
          <p:nvPr/>
        </p:nvSpPr>
        <p:spPr>
          <a:xfrm>
            <a:off x="7696200" y="1905000"/>
            <a:ext cx="2590800" cy="381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b="1" dirty="0"/>
              <a:t>A teaching and attitudinal approach</a:t>
            </a:r>
          </a:p>
          <a:p>
            <a:endParaRPr lang="en-US" sz="1600" b="1" dirty="0"/>
          </a:p>
          <a:p>
            <a:r>
              <a:rPr lang="en-US" sz="1600" dirty="0"/>
              <a:t>The GDE Matrix provides a framework for teachers to take what we’ve been doing and add another layer of learning by prompting  students to move from unaware </a:t>
            </a:r>
            <a:r>
              <a:rPr lang="en-US" sz="1600"/>
              <a:t>to aware </a:t>
            </a:r>
            <a:r>
              <a:rPr lang="en-US" sz="1600" dirty="0"/>
              <a:t>of their own attitudes, values, motivation, and self-perception. This is what influences driver decisions and awareness. </a:t>
            </a:r>
          </a:p>
        </p:txBody>
      </p:sp>
      <p:cxnSp>
        <p:nvCxnSpPr>
          <p:cNvPr id="13" name="Straight Connector 12"/>
          <p:cNvCxnSpPr/>
          <p:nvPr/>
        </p:nvCxnSpPr>
        <p:spPr>
          <a:xfrm flipH="1">
            <a:off x="7391400" y="1905000"/>
            <a:ext cx="304800" cy="25146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4320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5" name="Content Placeholder 4"/>
          <p:cNvSpPr>
            <a:spLocks noGrp="1"/>
          </p:cNvSpPr>
          <p:nvPr>
            <p:ph idx="1"/>
          </p:nvPr>
        </p:nvSpPr>
        <p:spPr>
          <a:xfrm>
            <a:off x="1981200" y="1447807"/>
            <a:ext cx="8229600" cy="4830763"/>
          </a:xfrm>
        </p:spPr>
        <p:txBody>
          <a:bodyPr>
            <a:normAutofit/>
          </a:bodyPr>
          <a:lstStyle/>
          <a:p>
            <a:pPr>
              <a:spcAft>
                <a:spcPts val="600"/>
              </a:spcAft>
            </a:pPr>
            <a:r>
              <a:rPr lang="en-US" dirty="0" smtClean="0"/>
              <a:t>Target Zero progress</a:t>
            </a:r>
          </a:p>
          <a:p>
            <a:pPr>
              <a:spcAft>
                <a:spcPts val="600"/>
              </a:spcAft>
            </a:pPr>
            <a:r>
              <a:rPr lang="en-US" dirty="0" smtClean="0"/>
              <a:t>Young driver fatalities and driver training</a:t>
            </a:r>
          </a:p>
          <a:p>
            <a:pPr>
              <a:spcAft>
                <a:spcPts val="600"/>
              </a:spcAft>
            </a:pPr>
            <a:r>
              <a:rPr lang="en-US" dirty="0" smtClean="0"/>
              <a:t>Graduated driver licensing background and best practices</a:t>
            </a:r>
          </a:p>
          <a:p>
            <a:pPr>
              <a:spcAft>
                <a:spcPts val="600"/>
              </a:spcAft>
            </a:pPr>
            <a:r>
              <a:rPr lang="en-US" dirty="0" smtClean="0"/>
              <a:t>Areas of Concern – opportunities for action</a:t>
            </a:r>
          </a:p>
          <a:p>
            <a:pPr marL="0" indent="0">
              <a:buNone/>
            </a:pPr>
            <a:endParaRPr lang="en-US" dirty="0"/>
          </a:p>
        </p:txBody>
      </p:sp>
    </p:spTree>
    <p:extLst>
      <p:ext uri="{BB962C8B-B14F-4D97-AF65-F5344CB8AC3E}">
        <p14:creationId xmlns:p14="http://schemas.microsoft.com/office/powerpoint/2010/main" val="35605473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GDE Matrix</a:t>
            </a:r>
            <a:endParaRPr lang="en-US" dirty="0"/>
          </a:p>
        </p:txBody>
      </p:sp>
      <p:sp>
        <p:nvSpPr>
          <p:cNvPr id="3" name="Content Placeholder 2"/>
          <p:cNvSpPr>
            <a:spLocks noGrp="1"/>
          </p:cNvSpPr>
          <p:nvPr>
            <p:ph idx="1"/>
          </p:nvPr>
        </p:nvSpPr>
        <p:spPr>
          <a:xfrm>
            <a:off x="1828800" y="1066800"/>
            <a:ext cx="8229600" cy="762000"/>
          </a:xfrm>
        </p:spPr>
        <p:txBody>
          <a:bodyPr>
            <a:normAutofit/>
          </a:bodyPr>
          <a:lstStyle/>
          <a:p>
            <a:pPr marL="0" indent="0">
              <a:buNone/>
            </a:pPr>
            <a:r>
              <a:rPr lang="en-US" dirty="0" smtClean="0"/>
              <a:t>GDE (Goals for Driver Education) Matrix</a:t>
            </a:r>
          </a:p>
        </p:txBody>
      </p:sp>
      <p:sp>
        <p:nvSpPr>
          <p:cNvPr id="4" name="TextBox 3"/>
          <p:cNvSpPr txBox="1"/>
          <p:nvPr/>
        </p:nvSpPr>
        <p:spPr>
          <a:xfrm>
            <a:off x="2209800" y="1981200"/>
            <a:ext cx="7848600" cy="4154984"/>
          </a:xfrm>
          <a:prstGeom prst="rect">
            <a:avLst/>
          </a:prstGeom>
          <a:noFill/>
        </p:spPr>
        <p:txBody>
          <a:bodyPr wrap="square" rtlCol="0">
            <a:spAutoFit/>
          </a:bodyPr>
          <a:lstStyle/>
          <a:p>
            <a:r>
              <a:rPr lang="en-US" sz="2400" b="1" dirty="0"/>
              <a:t>What is it? </a:t>
            </a:r>
            <a:r>
              <a:rPr lang="en-US" sz="2400" dirty="0"/>
              <a:t>A map depicting a hierarchy of skills, including driver attitudes and beliefs, that influence decision making. </a:t>
            </a:r>
          </a:p>
          <a:p>
            <a:endParaRPr lang="en-US" sz="2400" dirty="0"/>
          </a:p>
          <a:p>
            <a:r>
              <a:rPr lang="en-US" sz="2400" b="1" dirty="0"/>
              <a:t>Why is it part of the new Required Curriculum? </a:t>
            </a:r>
            <a:r>
              <a:rPr lang="en-US" sz="2400" dirty="0"/>
              <a:t>Because we recognize that until drivers become aware of their attitudes and beliefs, they will continue to make unconscious decisions that override competency training in vehicle handling.</a:t>
            </a:r>
          </a:p>
          <a:p>
            <a:endParaRPr lang="en-US" sz="2400" dirty="0"/>
          </a:p>
          <a:p>
            <a:r>
              <a:rPr lang="en-US" sz="2400" b="1" dirty="0"/>
              <a:t>What is the objective? </a:t>
            </a:r>
            <a:r>
              <a:rPr lang="en-US" sz="2400" dirty="0"/>
              <a:t>With coaching, to help students develop self-awareness of strengths and weaknesses, which is an essential part of self-evaluation. </a:t>
            </a:r>
          </a:p>
        </p:txBody>
      </p:sp>
    </p:spTree>
    <p:extLst>
      <p:ext uri="{BB962C8B-B14F-4D97-AF65-F5344CB8AC3E}">
        <p14:creationId xmlns:p14="http://schemas.microsoft.com/office/powerpoint/2010/main" val="55622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48917"/>
            <a:ext cx="6248400" cy="411162"/>
          </a:xfrm>
        </p:spPr>
        <p:txBody>
          <a:bodyPr/>
          <a:lstStyle/>
          <a:p>
            <a:r>
              <a:rPr lang="en-US" dirty="0" smtClean="0"/>
              <a:t>The GDE Matrix</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119572619"/>
              </p:ext>
            </p:extLst>
          </p:nvPr>
        </p:nvGraphicFramePr>
        <p:xfrm>
          <a:off x="1981200" y="1051560"/>
          <a:ext cx="7924800" cy="5196839"/>
        </p:xfrm>
        <a:graphic>
          <a:graphicData uri="http://schemas.openxmlformats.org/drawingml/2006/table">
            <a:tbl>
              <a:tblPr firstRow="1" bandRow="1">
                <a:tableStyleId>{5C22544A-7EE6-4342-B048-85BDC9FD1C3A}</a:tableStyleId>
              </a:tblPr>
              <a:tblGrid>
                <a:gridCol w="1524000"/>
                <a:gridCol w="1905000"/>
                <a:gridCol w="1905000"/>
                <a:gridCol w="2590800"/>
              </a:tblGrid>
              <a:tr h="621006">
                <a:tc>
                  <a:txBody>
                    <a:bodyPr/>
                    <a:lstStyle/>
                    <a:p>
                      <a:endParaRPr lang="en-US" dirty="0"/>
                    </a:p>
                  </a:txBody>
                  <a:tcPr/>
                </a:tc>
                <a:tc>
                  <a:txBody>
                    <a:bodyPr/>
                    <a:lstStyle/>
                    <a:p>
                      <a:r>
                        <a:rPr lang="en-US" sz="1600" dirty="0" smtClean="0"/>
                        <a:t>Knowledge</a:t>
                      </a:r>
                      <a:r>
                        <a:rPr lang="en-US" sz="1600" baseline="0" dirty="0" smtClean="0"/>
                        <a:t> </a:t>
                      </a:r>
                      <a:br>
                        <a:rPr lang="en-US" sz="1600" baseline="0" dirty="0" smtClean="0"/>
                      </a:br>
                      <a:r>
                        <a:rPr lang="en-US" sz="1600" baseline="0" dirty="0" smtClean="0"/>
                        <a:t>and Skills</a:t>
                      </a:r>
                      <a:endParaRPr lang="en-US" sz="1600" dirty="0"/>
                    </a:p>
                  </a:txBody>
                  <a:tcPr/>
                </a:tc>
                <a:tc>
                  <a:txBody>
                    <a:bodyPr/>
                    <a:lstStyle/>
                    <a:p>
                      <a:r>
                        <a:rPr lang="en-US" sz="1600" dirty="0" smtClean="0"/>
                        <a:t>Risk Factors to be Aware</a:t>
                      </a:r>
                      <a:r>
                        <a:rPr lang="en-US" sz="1600" baseline="0" dirty="0" smtClean="0"/>
                        <a:t> of</a:t>
                      </a:r>
                      <a:endParaRPr lang="en-US" sz="1600" dirty="0"/>
                    </a:p>
                  </a:txBody>
                  <a:tcPr/>
                </a:tc>
                <a:tc>
                  <a:txBody>
                    <a:bodyPr/>
                    <a:lstStyle/>
                    <a:p>
                      <a:r>
                        <a:rPr lang="en-US" sz="1600" dirty="0" smtClean="0"/>
                        <a:t>Self-Evaluation</a:t>
                      </a:r>
                      <a:endParaRPr lang="en-US" sz="1600" dirty="0"/>
                    </a:p>
                  </a:txBody>
                  <a:tcPr/>
                </a:tc>
              </a:tr>
              <a:tr h="882482">
                <a:tc>
                  <a:txBody>
                    <a:bodyPr/>
                    <a:lstStyle/>
                    <a:p>
                      <a:r>
                        <a:rPr lang="en-US" sz="1600" b="1" dirty="0" smtClean="0"/>
                        <a:t>The</a:t>
                      </a:r>
                      <a:r>
                        <a:rPr lang="en-US" sz="1600" b="1" baseline="0" dirty="0" smtClean="0"/>
                        <a:t> Person </a:t>
                      </a:r>
                      <a:r>
                        <a:rPr lang="en-US" sz="1600" baseline="0" dirty="0" smtClean="0"/>
                        <a:t>(attitudes and behaviors)</a:t>
                      </a:r>
                      <a:endParaRPr lang="en-US" sz="1600" dirty="0"/>
                    </a:p>
                  </a:txBody>
                  <a:tcPr>
                    <a:solidFill>
                      <a:srgbClr val="4F81BD"/>
                    </a:solidFill>
                  </a:tcPr>
                </a:tc>
                <a:tc>
                  <a:txBody>
                    <a:bodyPr/>
                    <a:lstStyle/>
                    <a:p>
                      <a:r>
                        <a:rPr lang="en-US" sz="1600" dirty="0" smtClean="0"/>
                        <a:t>We defend how we see ourselves, even while driving.</a:t>
                      </a:r>
                      <a:endParaRPr lang="en-US" sz="1600" dirty="0"/>
                    </a:p>
                  </a:txBody>
                  <a:tcPr/>
                </a:tc>
                <a:tc>
                  <a:txBody>
                    <a:bodyPr/>
                    <a:lstStyle/>
                    <a:p>
                      <a:r>
                        <a:rPr lang="en-US" sz="1600" baseline="0" dirty="0" smtClean="0"/>
                        <a:t>Type A personalities stress when running late.</a:t>
                      </a:r>
                      <a:endParaRPr lang="en-US" sz="1600" dirty="0"/>
                    </a:p>
                  </a:txBody>
                  <a:tcPr/>
                </a:tc>
                <a:tc>
                  <a:txBody>
                    <a:bodyPr/>
                    <a:lstStyle/>
                    <a:p>
                      <a:r>
                        <a:rPr lang="en-US" sz="1600" dirty="0" smtClean="0"/>
                        <a:t>How can I calm myself down</a:t>
                      </a:r>
                      <a:r>
                        <a:rPr lang="en-US" sz="1600" baseline="0" dirty="0" smtClean="0"/>
                        <a:t> when running late?</a:t>
                      </a:r>
                      <a:endParaRPr lang="en-US" sz="1600" dirty="0" smtClean="0"/>
                    </a:p>
                  </a:txBody>
                  <a:tcPr/>
                </a:tc>
              </a:tr>
              <a:tr h="1405435">
                <a:tc>
                  <a:txBody>
                    <a:bodyPr/>
                    <a:lstStyle/>
                    <a:p>
                      <a:r>
                        <a:rPr lang="en-US" sz="1600" b="1" dirty="0" smtClean="0"/>
                        <a:t>The Journey </a:t>
                      </a:r>
                      <a:r>
                        <a:rPr lang="en-US" sz="1600" dirty="0" smtClean="0"/>
                        <a:t>(</a:t>
                      </a:r>
                      <a:r>
                        <a:rPr lang="en-US" sz="1600" baseline="0" dirty="0" smtClean="0"/>
                        <a:t>trip-related factors)</a:t>
                      </a:r>
                      <a:endParaRPr lang="en-US" sz="1600" dirty="0"/>
                    </a:p>
                  </a:txBody>
                  <a:tcPr>
                    <a:solidFill>
                      <a:srgbClr val="4F81BD"/>
                    </a:solidFill>
                  </a:tcPr>
                </a:tc>
                <a:tc>
                  <a:txBody>
                    <a:bodyPr/>
                    <a:lstStyle/>
                    <a:p>
                      <a:r>
                        <a:rPr lang="en-US" sz="1600" dirty="0" smtClean="0"/>
                        <a:t>Attitudes effect a</a:t>
                      </a:r>
                      <a:r>
                        <a:rPr lang="en-US" sz="1600" baseline="0" dirty="0" smtClean="0"/>
                        <a:t> driver’s </a:t>
                      </a:r>
                      <a:r>
                        <a:rPr lang="en-US" sz="1600" dirty="0" smtClean="0"/>
                        <a:t>decisions.</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Being</a:t>
                      </a:r>
                      <a:r>
                        <a:rPr lang="en-US" sz="1600" baseline="0" dirty="0" smtClean="0"/>
                        <a:t> angry can affect how closely we follow other drivers.</a:t>
                      </a:r>
                      <a:endParaRPr lang="en-US" sz="1600" dirty="0" smtClean="0"/>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Do</a:t>
                      </a:r>
                      <a:r>
                        <a:rPr lang="en-US" sz="1600" baseline="0" dirty="0" smtClean="0"/>
                        <a:t> I have the type of attitude right now that I’d like drivers around me to have?</a:t>
                      </a:r>
                      <a:endParaRPr lang="en-US" sz="1600" dirty="0" smtClean="0"/>
                    </a:p>
                  </a:txBody>
                  <a:tcPr/>
                </a:tc>
              </a:tr>
              <a:tr h="1143958">
                <a:tc>
                  <a:txBody>
                    <a:bodyPr/>
                    <a:lstStyle/>
                    <a:p>
                      <a:r>
                        <a:rPr lang="en-US" sz="1600" b="1" dirty="0" smtClean="0"/>
                        <a:t>The Road </a:t>
                      </a:r>
                      <a:r>
                        <a:rPr lang="en-US" sz="1600" dirty="0" smtClean="0"/>
                        <a:t>(traffic situations)</a:t>
                      </a:r>
                      <a:endParaRPr lang="en-US" sz="1600" dirty="0"/>
                    </a:p>
                  </a:txBody>
                  <a:tcPr>
                    <a:solidFill>
                      <a:srgbClr val="4F81BD"/>
                    </a:solidFill>
                  </a:tcPr>
                </a:tc>
                <a:tc>
                  <a:txBody>
                    <a:bodyPr/>
                    <a:lstStyle/>
                    <a:p>
                      <a:r>
                        <a:rPr lang="en-US" sz="1600" dirty="0" smtClean="0"/>
                        <a:t>Drivers</a:t>
                      </a:r>
                      <a:r>
                        <a:rPr lang="en-US" sz="1600" baseline="0" dirty="0" smtClean="0"/>
                        <a:t> have a way of interacting in traffic that they become used to.</a:t>
                      </a:r>
                      <a:endParaRPr lang="en-US" sz="1600" dirty="0"/>
                    </a:p>
                  </a:txBody>
                  <a:tcPr/>
                </a:tc>
                <a:tc>
                  <a:txBody>
                    <a:bodyPr/>
                    <a:lstStyle/>
                    <a:p>
                      <a:r>
                        <a:rPr lang="en-US" sz="1600" dirty="0" smtClean="0"/>
                        <a:t>Driving styles</a:t>
                      </a:r>
                      <a:r>
                        <a:rPr lang="en-US" sz="1600" baseline="0" dirty="0" smtClean="0"/>
                        <a:t> of making last-minute changes can surprise other drivers.</a:t>
                      </a:r>
                      <a:endParaRPr lang="en-US" sz="1600" dirty="0"/>
                    </a:p>
                  </a:txBody>
                  <a:tcPr/>
                </a:tc>
                <a:tc>
                  <a:txBody>
                    <a:bodyPr/>
                    <a:lstStyle/>
                    <a:p>
                      <a:r>
                        <a:rPr lang="en-US" sz="1600" dirty="0" smtClean="0"/>
                        <a:t>Does</a:t>
                      </a:r>
                      <a:r>
                        <a:rPr lang="en-US" sz="1600" baseline="0" dirty="0" smtClean="0"/>
                        <a:t> my driving style require others to respond by slowing, swerving, or stopping?</a:t>
                      </a:r>
                      <a:endParaRPr lang="en-US" sz="1600" dirty="0"/>
                    </a:p>
                  </a:txBody>
                  <a:tcPr/>
                </a:tc>
              </a:tr>
              <a:tr h="1143958">
                <a:tc>
                  <a:txBody>
                    <a:bodyPr/>
                    <a:lstStyle/>
                    <a:p>
                      <a:r>
                        <a:rPr lang="en-US" sz="1600" b="1" dirty="0" smtClean="0"/>
                        <a:t>The Vehicle</a:t>
                      </a:r>
                      <a:r>
                        <a:rPr lang="en-US" sz="1600" b="1" baseline="0" dirty="0" smtClean="0"/>
                        <a:t> </a:t>
                      </a:r>
                      <a:r>
                        <a:rPr lang="en-US" sz="1600" baseline="0" dirty="0" smtClean="0"/>
                        <a:t>(maneuvers)</a:t>
                      </a:r>
                      <a:endParaRPr lang="en-US" sz="1600" dirty="0"/>
                    </a:p>
                  </a:txBody>
                  <a:tcPr>
                    <a:solidFill>
                      <a:srgbClr val="4F81BD"/>
                    </a:solidFill>
                  </a:tcPr>
                </a:tc>
                <a:tc>
                  <a:txBody>
                    <a:bodyPr/>
                    <a:lstStyle/>
                    <a:p>
                      <a:r>
                        <a:rPr lang="en-US" sz="1600" dirty="0" smtClean="0"/>
                        <a:t>The</a:t>
                      </a:r>
                      <a:r>
                        <a:rPr lang="en-US" sz="1600" baseline="0" dirty="0" smtClean="0"/>
                        <a:t> driver must be able to parallel park.</a:t>
                      </a:r>
                      <a:endParaRPr lang="en-US" sz="1600" dirty="0"/>
                    </a:p>
                  </a:txBody>
                  <a:tcPr/>
                </a:tc>
                <a:tc>
                  <a:txBody>
                    <a:bodyPr/>
                    <a:lstStyle/>
                    <a:p>
                      <a:r>
                        <a:rPr lang="en-US" sz="1600" dirty="0" smtClean="0"/>
                        <a:t>Parallel parking</a:t>
                      </a:r>
                      <a:r>
                        <a:rPr lang="en-US" sz="1600" baseline="0" dirty="0" smtClean="0"/>
                        <a:t> requires a driver to reverse in a confined space. </a:t>
                      </a:r>
                      <a:endParaRPr lang="en-US" sz="1600" dirty="0"/>
                    </a:p>
                  </a:txBody>
                  <a:tcPr/>
                </a:tc>
                <a:tc>
                  <a:txBody>
                    <a:bodyPr/>
                    <a:lstStyle/>
                    <a:p>
                      <a:r>
                        <a:rPr lang="en-US" sz="1600" baseline="0" dirty="0" smtClean="0"/>
                        <a:t>Can I determine what space I need to successfully maneuver my vehicle?</a:t>
                      </a:r>
                    </a:p>
                    <a:p>
                      <a:endParaRPr lang="en-US" sz="1600" dirty="0"/>
                    </a:p>
                  </a:txBody>
                  <a:tcPr/>
                </a:tc>
              </a:tr>
            </a:tbl>
          </a:graphicData>
        </a:graphic>
      </p:graphicFrame>
      <p:sp>
        <p:nvSpPr>
          <p:cNvPr id="15" name="Rectangle 14"/>
          <p:cNvSpPr/>
          <p:nvPr/>
        </p:nvSpPr>
        <p:spPr>
          <a:xfrm>
            <a:off x="1981200" y="1016094"/>
            <a:ext cx="1531620" cy="6554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981200" y="5071112"/>
            <a:ext cx="1510665" cy="1201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65960" y="3941703"/>
            <a:ext cx="1531620" cy="1136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69770" y="2613544"/>
            <a:ext cx="1531620" cy="1335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65960" y="1615127"/>
            <a:ext cx="1531620" cy="998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78530" y="5071113"/>
            <a:ext cx="6421755" cy="1177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78530" y="3941704"/>
            <a:ext cx="6438900" cy="1158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97580" y="2518662"/>
            <a:ext cx="6438900" cy="1423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97580" y="1682561"/>
            <a:ext cx="6438900" cy="843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stretch>
            <a:fillRect/>
          </a:stretch>
        </p:blipFill>
        <p:spPr>
          <a:xfrm>
            <a:off x="3581400" y="2518662"/>
            <a:ext cx="1613827" cy="1841569"/>
          </a:xfrm>
          <a:prstGeom prst="rect">
            <a:avLst/>
          </a:prstGeom>
        </p:spPr>
      </p:pic>
      <p:pic>
        <p:nvPicPr>
          <p:cNvPr id="17" name="Picture 16"/>
          <p:cNvPicPr>
            <a:picLocks noChangeAspect="1"/>
          </p:cNvPicPr>
          <p:nvPr/>
        </p:nvPicPr>
        <p:blipFill>
          <a:blip r:embed="rId4"/>
          <a:stretch>
            <a:fillRect/>
          </a:stretch>
        </p:blipFill>
        <p:spPr>
          <a:xfrm>
            <a:off x="5652716" y="2518662"/>
            <a:ext cx="1609483" cy="1841152"/>
          </a:xfrm>
          <a:prstGeom prst="rect">
            <a:avLst/>
          </a:prstGeom>
        </p:spPr>
      </p:pic>
      <p:sp>
        <p:nvSpPr>
          <p:cNvPr id="18" name="Oval 17"/>
          <p:cNvSpPr/>
          <p:nvPr/>
        </p:nvSpPr>
        <p:spPr>
          <a:xfrm>
            <a:off x="6666547" y="2953286"/>
            <a:ext cx="354572" cy="121467"/>
          </a:xfrm>
          <a:prstGeom prst="ellipse">
            <a:avLst/>
          </a:prstGeom>
          <a:solidFill>
            <a:srgbClr val="FF000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5"/>
          <a:stretch>
            <a:fillRect/>
          </a:stretch>
        </p:blipFill>
        <p:spPr>
          <a:xfrm flipH="1">
            <a:off x="7719689" y="2473032"/>
            <a:ext cx="1714905" cy="1732054"/>
          </a:xfrm>
          <a:prstGeom prst="rect">
            <a:avLst/>
          </a:prstGeom>
        </p:spPr>
      </p:pic>
      <p:sp>
        <p:nvSpPr>
          <p:cNvPr id="20" name="Rectangle 19"/>
          <p:cNvSpPr/>
          <p:nvPr/>
        </p:nvSpPr>
        <p:spPr>
          <a:xfrm>
            <a:off x="3327082" y="2318156"/>
            <a:ext cx="2209800"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616892" y="2353264"/>
            <a:ext cx="2209800"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413549" y="2515141"/>
            <a:ext cx="2209800"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091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48917"/>
            <a:ext cx="6248400" cy="411162"/>
          </a:xfrm>
        </p:spPr>
        <p:txBody>
          <a:bodyPr/>
          <a:lstStyle/>
          <a:p>
            <a:r>
              <a:rPr lang="en-US" dirty="0" smtClean="0"/>
              <a:t>The GDE Matrix</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5693691"/>
              </p:ext>
            </p:extLst>
          </p:nvPr>
        </p:nvGraphicFramePr>
        <p:xfrm>
          <a:off x="1981200" y="1051560"/>
          <a:ext cx="7924800" cy="5196839"/>
        </p:xfrm>
        <a:graphic>
          <a:graphicData uri="http://schemas.openxmlformats.org/drawingml/2006/table">
            <a:tbl>
              <a:tblPr firstRow="1" bandRow="1">
                <a:tableStyleId>{5C22544A-7EE6-4342-B048-85BDC9FD1C3A}</a:tableStyleId>
              </a:tblPr>
              <a:tblGrid>
                <a:gridCol w="1524000"/>
                <a:gridCol w="1905000"/>
                <a:gridCol w="1905000"/>
                <a:gridCol w="2590800"/>
              </a:tblGrid>
              <a:tr h="621006">
                <a:tc>
                  <a:txBody>
                    <a:bodyPr/>
                    <a:lstStyle/>
                    <a:p>
                      <a:endParaRPr lang="en-US" dirty="0"/>
                    </a:p>
                  </a:txBody>
                  <a:tcPr/>
                </a:tc>
                <a:tc>
                  <a:txBody>
                    <a:bodyPr/>
                    <a:lstStyle/>
                    <a:p>
                      <a:r>
                        <a:rPr lang="en-US" sz="1600" dirty="0" smtClean="0"/>
                        <a:t>Knowledge</a:t>
                      </a:r>
                      <a:r>
                        <a:rPr lang="en-US" sz="1600" baseline="0" dirty="0" smtClean="0"/>
                        <a:t> </a:t>
                      </a:r>
                      <a:br>
                        <a:rPr lang="en-US" sz="1600" baseline="0" dirty="0" smtClean="0"/>
                      </a:br>
                      <a:r>
                        <a:rPr lang="en-US" sz="1600" baseline="0" dirty="0" smtClean="0"/>
                        <a:t>and Skills</a:t>
                      </a:r>
                      <a:endParaRPr lang="en-US" sz="1600" dirty="0"/>
                    </a:p>
                  </a:txBody>
                  <a:tcPr/>
                </a:tc>
                <a:tc>
                  <a:txBody>
                    <a:bodyPr/>
                    <a:lstStyle/>
                    <a:p>
                      <a:r>
                        <a:rPr lang="en-US" sz="1600" dirty="0" smtClean="0"/>
                        <a:t>Risk Factors to be Aware</a:t>
                      </a:r>
                      <a:r>
                        <a:rPr lang="en-US" sz="1600" baseline="0" dirty="0" smtClean="0"/>
                        <a:t> of</a:t>
                      </a:r>
                      <a:endParaRPr lang="en-US" sz="1600" dirty="0"/>
                    </a:p>
                  </a:txBody>
                  <a:tcPr/>
                </a:tc>
                <a:tc>
                  <a:txBody>
                    <a:bodyPr/>
                    <a:lstStyle/>
                    <a:p>
                      <a:r>
                        <a:rPr lang="en-US" sz="1600" dirty="0" smtClean="0"/>
                        <a:t>Self-Evaluation</a:t>
                      </a:r>
                      <a:endParaRPr lang="en-US" sz="1600" dirty="0"/>
                    </a:p>
                  </a:txBody>
                  <a:tcPr/>
                </a:tc>
              </a:tr>
              <a:tr h="882482">
                <a:tc>
                  <a:txBody>
                    <a:bodyPr/>
                    <a:lstStyle/>
                    <a:p>
                      <a:r>
                        <a:rPr lang="en-US" sz="1600" b="1" dirty="0" smtClean="0"/>
                        <a:t>The</a:t>
                      </a:r>
                      <a:r>
                        <a:rPr lang="en-US" sz="1600" b="1" baseline="0" dirty="0" smtClean="0"/>
                        <a:t> Person </a:t>
                      </a:r>
                      <a:r>
                        <a:rPr lang="en-US" sz="1600" baseline="0" dirty="0" smtClean="0"/>
                        <a:t>(attitudes and behaviors)</a:t>
                      </a:r>
                      <a:endParaRPr lang="en-US" sz="1600" dirty="0"/>
                    </a:p>
                  </a:txBody>
                  <a:tcPr>
                    <a:solidFill>
                      <a:srgbClr val="4F81BD"/>
                    </a:solidFill>
                  </a:tcPr>
                </a:tc>
                <a:tc>
                  <a:txBody>
                    <a:bodyPr/>
                    <a:lstStyle/>
                    <a:p>
                      <a:r>
                        <a:rPr lang="en-US" sz="1600" dirty="0" smtClean="0"/>
                        <a:t>We defend our self image, even while driving.</a:t>
                      </a:r>
                      <a:endParaRPr lang="en-US" sz="1600" dirty="0"/>
                    </a:p>
                  </a:txBody>
                  <a:tcPr/>
                </a:tc>
                <a:tc>
                  <a:txBody>
                    <a:bodyPr/>
                    <a:lstStyle/>
                    <a:p>
                      <a:r>
                        <a:rPr lang="en-US" sz="1600" baseline="0" dirty="0" smtClean="0"/>
                        <a:t>Type A personalities stress when running late.</a:t>
                      </a:r>
                      <a:endParaRPr lang="en-US" sz="1600" dirty="0"/>
                    </a:p>
                  </a:txBody>
                  <a:tcPr/>
                </a:tc>
                <a:tc>
                  <a:txBody>
                    <a:bodyPr/>
                    <a:lstStyle/>
                    <a:p>
                      <a:r>
                        <a:rPr lang="en-US" sz="1600" dirty="0" smtClean="0"/>
                        <a:t>How can I calm myself down</a:t>
                      </a:r>
                      <a:r>
                        <a:rPr lang="en-US" sz="1600" baseline="0" dirty="0" smtClean="0"/>
                        <a:t> when running late?</a:t>
                      </a:r>
                      <a:endParaRPr lang="en-US" sz="1600" dirty="0" smtClean="0"/>
                    </a:p>
                  </a:txBody>
                  <a:tcPr/>
                </a:tc>
              </a:tr>
              <a:tr h="1405435">
                <a:tc>
                  <a:txBody>
                    <a:bodyPr/>
                    <a:lstStyle/>
                    <a:p>
                      <a:r>
                        <a:rPr lang="en-US" sz="1600" b="1" dirty="0" smtClean="0"/>
                        <a:t>The Journey </a:t>
                      </a:r>
                      <a:r>
                        <a:rPr lang="en-US" sz="1600" dirty="0" smtClean="0"/>
                        <a:t>(</a:t>
                      </a:r>
                      <a:r>
                        <a:rPr lang="en-US" sz="1600" baseline="0" dirty="0" smtClean="0"/>
                        <a:t>trip-related factors)</a:t>
                      </a:r>
                      <a:endParaRPr lang="en-US" sz="1600" dirty="0"/>
                    </a:p>
                  </a:txBody>
                  <a:tcPr>
                    <a:solidFill>
                      <a:srgbClr val="4F81BD"/>
                    </a:solidFill>
                  </a:tcPr>
                </a:tc>
                <a:tc>
                  <a:txBody>
                    <a:bodyPr/>
                    <a:lstStyle/>
                    <a:p>
                      <a:r>
                        <a:rPr lang="en-US" sz="1600" dirty="0" smtClean="0"/>
                        <a:t>Rain</a:t>
                      </a:r>
                      <a:r>
                        <a:rPr lang="en-US" sz="1600" baseline="0" dirty="0" smtClean="0"/>
                        <a:t> or snow </a:t>
                      </a:r>
                      <a:r>
                        <a:rPr lang="en-US" sz="1600" dirty="0" smtClean="0"/>
                        <a:t>may affect</a:t>
                      </a:r>
                      <a:r>
                        <a:rPr lang="en-US" sz="1600" baseline="0" dirty="0" smtClean="0"/>
                        <a:t> how long it takes to get somewhere.</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Poor</a:t>
                      </a:r>
                      <a:r>
                        <a:rPr lang="en-US" sz="1600" baseline="0" dirty="0" smtClean="0"/>
                        <a:t> driving conditions can significantly increase stress and driving time.</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Do I prevent stress by </a:t>
                      </a:r>
                      <a:r>
                        <a:rPr lang="en-US" sz="1600" baseline="0" dirty="0" smtClean="0"/>
                        <a:t>planning alternate routes and leaving plenty of time for my trip?</a:t>
                      </a:r>
                      <a:endParaRPr lang="en-US" sz="1600" dirty="0" smtClean="0"/>
                    </a:p>
                  </a:txBody>
                  <a:tcPr/>
                </a:tc>
              </a:tr>
              <a:tr h="1143958">
                <a:tc>
                  <a:txBody>
                    <a:bodyPr/>
                    <a:lstStyle/>
                    <a:p>
                      <a:r>
                        <a:rPr lang="en-US" sz="1600" b="1" dirty="0" smtClean="0"/>
                        <a:t>The Road </a:t>
                      </a:r>
                      <a:r>
                        <a:rPr lang="en-US" sz="1600" dirty="0" smtClean="0"/>
                        <a:t>(traffic situations)</a:t>
                      </a:r>
                      <a:endParaRPr lang="en-US" sz="1600" dirty="0"/>
                    </a:p>
                  </a:txBody>
                  <a:tcPr>
                    <a:solidFill>
                      <a:srgbClr val="4F81BD"/>
                    </a:solidFill>
                  </a:tcPr>
                </a:tc>
                <a:tc>
                  <a:txBody>
                    <a:bodyPr/>
                    <a:lstStyle/>
                    <a:p>
                      <a:r>
                        <a:rPr lang="en-US" sz="1600" dirty="0" smtClean="0"/>
                        <a:t>Drivers</a:t>
                      </a:r>
                      <a:r>
                        <a:rPr lang="en-US" sz="1600" baseline="0" dirty="0" smtClean="0"/>
                        <a:t> have a way of interacting in traffic that they become used to.</a:t>
                      </a:r>
                      <a:endParaRPr lang="en-US" sz="1600" dirty="0"/>
                    </a:p>
                  </a:txBody>
                  <a:tcPr/>
                </a:tc>
                <a:tc>
                  <a:txBody>
                    <a:bodyPr/>
                    <a:lstStyle/>
                    <a:p>
                      <a:r>
                        <a:rPr lang="en-US" sz="1600" dirty="0" smtClean="0"/>
                        <a:t>Driving styles</a:t>
                      </a:r>
                      <a:r>
                        <a:rPr lang="en-US" sz="1600" baseline="0" dirty="0" smtClean="0"/>
                        <a:t> of making last-minute changes can surprise other drivers.</a:t>
                      </a:r>
                      <a:endParaRPr lang="en-US" sz="1600" dirty="0"/>
                    </a:p>
                  </a:txBody>
                  <a:tcPr/>
                </a:tc>
                <a:tc>
                  <a:txBody>
                    <a:bodyPr/>
                    <a:lstStyle/>
                    <a:p>
                      <a:r>
                        <a:rPr lang="en-US" sz="1600" dirty="0" smtClean="0"/>
                        <a:t>Does</a:t>
                      </a:r>
                      <a:r>
                        <a:rPr lang="en-US" sz="1600" baseline="0" dirty="0" smtClean="0"/>
                        <a:t> my driving style require others to respond by slowing, swerving, or stopping?</a:t>
                      </a:r>
                      <a:endParaRPr lang="en-US" sz="1600" dirty="0"/>
                    </a:p>
                  </a:txBody>
                  <a:tcPr/>
                </a:tc>
              </a:tr>
              <a:tr h="1143958">
                <a:tc>
                  <a:txBody>
                    <a:bodyPr/>
                    <a:lstStyle/>
                    <a:p>
                      <a:r>
                        <a:rPr lang="en-US" sz="1600" b="1" dirty="0" smtClean="0"/>
                        <a:t>The Vehicle</a:t>
                      </a:r>
                      <a:r>
                        <a:rPr lang="en-US" sz="1600" b="1" baseline="0" dirty="0" smtClean="0"/>
                        <a:t> </a:t>
                      </a:r>
                      <a:r>
                        <a:rPr lang="en-US" sz="1600" baseline="0" dirty="0" smtClean="0"/>
                        <a:t>(maneuvers)</a:t>
                      </a:r>
                      <a:endParaRPr lang="en-US" sz="1600" dirty="0"/>
                    </a:p>
                  </a:txBody>
                  <a:tcPr>
                    <a:solidFill>
                      <a:srgbClr val="4F81BD"/>
                    </a:solidFill>
                  </a:tcPr>
                </a:tc>
                <a:tc>
                  <a:txBody>
                    <a:bodyPr/>
                    <a:lstStyle/>
                    <a:p>
                      <a:r>
                        <a:rPr lang="en-US" sz="1600" dirty="0" smtClean="0"/>
                        <a:t>The</a:t>
                      </a:r>
                      <a:r>
                        <a:rPr lang="en-US" sz="1600" baseline="0" dirty="0" smtClean="0"/>
                        <a:t> driver must be able to parallel park.</a:t>
                      </a:r>
                      <a:endParaRPr lang="en-US" sz="1600" dirty="0"/>
                    </a:p>
                  </a:txBody>
                  <a:tcPr/>
                </a:tc>
                <a:tc>
                  <a:txBody>
                    <a:bodyPr/>
                    <a:lstStyle/>
                    <a:p>
                      <a:r>
                        <a:rPr lang="en-US" sz="1600" dirty="0" smtClean="0"/>
                        <a:t>Parallel parking</a:t>
                      </a:r>
                      <a:r>
                        <a:rPr lang="en-US" sz="1600" baseline="0" dirty="0" smtClean="0"/>
                        <a:t> requires a driver to reverse in a confined space. </a:t>
                      </a:r>
                      <a:endParaRPr lang="en-US" sz="1600" dirty="0"/>
                    </a:p>
                  </a:txBody>
                  <a:tcPr/>
                </a:tc>
                <a:tc>
                  <a:txBody>
                    <a:bodyPr/>
                    <a:lstStyle/>
                    <a:p>
                      <a:r>
                        <a:rPr lang="en-US" sz="1600" baseline="0" dirty="0" smtClean="0"/>
                        <a:t>Can I determine what space I need to successfully maneuver my vehicle?</a:t>
                      </a:r>
                    </a:p>
                    <a:p>
                      <a:endParaRPr lang="en-US" sz="1600" dirty="0"/>
                    </a:p>
                  </a:txBody>
                  <a:tcPr/>
                </a:tc>
              </a:tr>
            </a:tbl>
          </a:graphicData>
        </a:graphic>
      </p:graphicFrame>
      <p:sp>
        <p:nvSpPr>
          <p:cNvPr id="15" name="Rectangle 14"/>
          <p:cNvSpPr/>
          <p:nvPr/>
        </p:nvSpPr>
        <p:spPr>
          <a:xfrm>
            <a:off x="1981200" y="1016094"/>
            <a:ext cx="1531620" cy="6554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981200" y="5071112"/>
            <a:ext cx="1510665" cy="1201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65960" y="3941703"/>
            <a:ext cx="1531620" cy="1136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69770" y="2613544"/>
            <a:ext cx="1531620" cy="1335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65960" y="1615127"/>
            <a:ext cx="1531620" cy="998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78530" y="5071113"/>
            <a:ext cx="6421755" cy="1177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78530" y="3941704"/>
            <a:ext cx="6438900" cy="1158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86150" y="2545744"/>
            <a:ext cx="6438900" cy="1423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78530" y="1686885"/>
            <a:ext cx="6438900" cy="893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694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2"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48917"/>
            <a:ext cx="6248400" cy="411162"/>
          </a:xfrm>
        </p:spPr>
        <p:txBody>
          <a:bodyPr/>
          <a:lstStyle/>
          <a:p>
            <a:r>
              <a:rPr lang="en-US" dirty="0" smtClean="0"/>
              <a:t>The GDE Matrix</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29610682"/>
              </p:ext>
            </p:extLst>
          </p:nvPr>
        </p:nvGraphicFramePr>
        <p:xfrm>
          <a:off x="1981200" y="1051560"/>
          <a:ext cx="7924800" cy="5196839"/>
        </p:xfrm>
        <a:graphic>
          <a:graphicData uri="http://schemas.openxmlformats.org/drawingml/2006/table">
            <a:tbl>
              <a:tblPr firstRow="1" bandRow="1">
                <a:tableStyleId>{5C22544A-7EE6-4342-B048-85BDC9FD1C3A}</a:tableStyleId>
              </a:tblPr>
              <a:tblGrid>
                <a:gridCol w="1524000"/>
                <a:gridCol w="1905000"/>
                <a:gridCol w="1905000"/>
                <a:gridCol w="2590800"/>
              </a:tblGrid>
              <a:tr h="621006">
                <a:tc>
                  <a:txBody>
                    <a:bodyPr/>
                    <a:lstStyle/>
                    <a:p>
                      <a:endParaRPr lang="en-US" dirty="0"/>
                    </a:p>
                  </a:txBody>
                  <a:tcPr/>
                </a:tc>
                <a:tc>
                  <a:txBody>
                    <a:bodyPr/>
                    <a:lstStyle/>
                    <a:p>
                      <a:r>
                        <a:rPr lang="en-US" sz="1600" dirty="0" smtClean="0"/>
                        <a:t>Knowledge</a:t>
                      </a:r>
                      <a:r>
                        <a:rPr lang="en-US" sz="1600" baseline="0" dirty="0" smtClean="0"/>
                        <a:t> </a:t>
                      </a:r>
                      <a:br>
                        <a:rPr lang="en-US" sz="1600" baseline="0" dirty="0" smtClean="0"/>
                      </a:br>
                      <a:r>
                        <a:rPr lang="en-US" sz="1600" baseline="0" dirty="0" smtClean="0"/>
                        <a:t>and Skills</a:t>
                      </a:r>
                      <a:endParaRPr lang="en-US" sz="1600" dirty="0"/>
                    </a:p>
                  </a:txBody>
                  <a:tcPr/>
                </a:tc>
                <a:tc>
                  <a:txBody>
                    <a:bodyPr/>
                    <a:lstStyle/>
                    <a:p>
                      <a:r>
                        <a:rPr lang="en-US" sz="1600" dirty="0" smtClean="0"/>
                        <a:t>Risk Factors to be Aware</a:t>
                      </a:r>
                      <a:r>
                        <a:rPr lang="en-US" sz="1600" baseline="0" dirty="0" smtClean="0"/>
                        <a:t> of</a:t>
                      </a:r>
                      <a:endParaRPr lang="en-US" sz="1600" dirty="0"/>
                    </a:p>
                  </a:txBody>
                  <a:tcPr/>
                </a:tc>
                <a:tc>
                  <a:txBody>
                    <a:bodyPr/>
                    <a:lstStyle/>
                    <a:p>
                      <a:r>
                        <a:rPr lang="en-US" sz="1600" dirty="0" smtClean="0"/>
                        <a:t>Self-Evaluation</a:t>
                      </a:r>
                      <a:endParaRPr lang="en-US" sz="1600" dirty="0"/>
                    </a:p>
                  </a:txBody>
                  <a:tcPr/>
                </a:tc>
              </a:tr>
              <a:tr h="882482">
                <a:tc>
                  <a:txBody>
                    <a:bodyPr/>
                    <a:lstStyle/>
                    <a:p>
                      <a:r>
                        <a:rPr lang="en-US" sz="1600" b="1" dirty="0" smtClean="0"/>
                        <a:t>The</a:t>
                      </a:r>
                      <a:r>
                        <a:rPr lang="en-US" sz="1600" b="1" baseline="0" dirty="0" smtClean="0"/>
                        <a:t> Person </a:t>
                      </a:r>
                      <a:r>
                        <a:rPr lang="en-US" sz="1600" baseline="0" dirty="0" smtClean="0"/>
                        <a:t>(attitudes and behaviors)</a:t>
                      </a:r>
                      <a:endParaRPr lang="en-US" sz="1600" dirty="0"/>
                    </a:p>
                  </a:txBody>
                  <a:tcPr>
                    <a:solidFill>
                      <a:srgbClr val="4F81BD"/>
                    </a:solidFill>
                  </a:tcPr>
                </a:tc>
                <a:tc>
                  <a:txBody>
                    <a:bodyPr/>
                    <a:lstStyle/>
                    <a:p>
                      <a:r>
                        <a:rPr lang="en-US" sz="1600" dirty="0" smtClean="0"/>
                        <a:t>We defend our self image, even while driving.</a:t>
                      </a:r>
                      <a:endParaRPr lang="en-US" sz="1600" dirty="0"/>
                    </a:p>
                  </a:txBody>
                  <a:tcPr/>
                </a:tc>
                <a:tc>
                  <a:txBody>
                    <a:bodyPr/>
                    <a:lstStyle/>
                    <a:p>
                      <a:r>
                        <a:rPr lang="en-US" sz="1600" baseline="0" dirty="0" smtClean="0"/>
                        <a:t>Type A personalities stress when running late.</a:t>
                      </a:r>
                      <a:endParaRPr lang="en-US" sz="1600" dirty="0"/>
                    </a:p>
                  </a:txBody>
                  <a:tcPr/>
                </a:tc>
                <a:tc>
                  <a:txBody>
                    <a:bodyPr/>
                    <a:lstStyle/>
                    <a:p>
                      <a:r>
                        <a:rPr lang="en-US" sz="1600" dirty="0" smtClean="0"/>
                        <a:t>How can I calm myself down</a:t>
                      </a:r>
                      <a:r>
                        <a:rPr lang="en-US" sz="1600" baseline="0" dirty="0" smtClean="0"/>
                        <a:t> when running late?</a:t>
                      </a:r>
                      <a:endParaRPr lang="en-US" sz="1600" dirty="0" smtClean="0"/>
                    </a:p>
                  </a:txBody>
                  <a:tcPr/>
                </a:tc>
              </a:tr>
              <a:tr h="1405435">
                <a:tc>
                  <a:txBody>
                    <a:bodyPr/>
                    <a:lstStyle/>
                    <a:p>
                      <a:r>
                        <a:rPr lang="en-US" sz="1600" b="1" dirty="0" smtClean="0"/>
                        <a:t>The Journey </a:t>
                      </a:r>
                      <a:r>
                        <a:rPr lang="en-US" sz="1600" dirty="0" smtClean="0"/>
                        <a:t>(</a:t>
                      </a:r>
                      <a:r>
                        <a:rPr lang="en-US" sz="1600" baseline="0" dirty="0" smtClean="0"/>
                        <a:t>trip-related factors)</a:t>
                      </a:r>
                      <a:endParaRPr lang="en-US" sz="1600" dirty="0"/>
                    </a:p>
                  </a:txBody>
                  <a:tcPr>
                    <a:solidFill>
                      <a:srgbClr val="4F81BD"/>
                    </a:solidFill>
                  </a:tcPr>
                </a:tc>
                <a:tc>
                  <a:txBody>
                    <a:bodyPr/>
                    <a:lstStyle/>
                    <a:p>
                      <a:r>
                        <a:rPr lang="en-US" sz="1600" dirty="0" smtClean="0"/>
                        <a:t>Rain</a:t>
                      </a:r>
                      <a:r>
                        <a:rPr lang="en-US" sz="1600" baseline="0" dirty="0" smtClean="0"/>
                        <a:t> or snow </a:t>
                      </a:r>
                      <a:r>
                        <a:rPr lang="en-US" sz="1600" dirty="0" smtClean="0"/>
                        <a:t>may affect</a:t>
                      </a:r>
                      <a:r>
                        <a:rPr lang="en-US" sz="1600" baseline="0" dirty="0" smtClean="0"/>
                        <a:t> how long it takes to get somewhere.</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Poor</a:t>
                      </a:r>
                      <a:r>
                        <a:rPr lang="en-US" sz="1600" baseline="0" dirty="0" smtClean="0"/>
                        <a:t> driving conditions can significantly increase stress and driving time.</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Do I prevent added stress by </a:t>
                      </a:r>
                      <a:r>
                        <a:rPr lang="en-US" sz="1600" baseline="0" dirty="0" smtClean="0"/>
                        <a:t>planning alternate routes and leaving plenty of time for my trip?</a:t>
                      </a:r>
                      <a:endParaRPr lang="en-US" sz="1600" dirty="0" smtClean="0"/>
                    </a:p>
                  </a:txBody>
                  <a:tcPr/>
                </a:tc>
              </a:tr>
              <a:tr h="1143958">
                <a:tc>
                  <a:txBody>
                    <a:bodyPr/>
                    <a:lstStyle/>
                    <a:p>
                      <a:r>
                        <a:rPr lang="en-US" sz="1600" b="1" dirty="0" smtClean="0"/>
                        <a:t>The Road </a:t>
                      </a:r>
                      <a:r>
                        <a:rPr lang="en-US" sz="1600" dirty="0" smtClean="0"/>
                        <a:t>(traffic situations)</a:t>
                      </a:r>
                      <a:endParaRPr lang="en-US" sz="1600" dirty="0"/>
                    </a:p>
                  </a:txBody>
                  <a:tcPr>
                    <a:solidFill>
                      <a:srgbClr val="4F81BD"/>
                    </a:solidFill>
                  </a:tcPr>
                </a:tc>
                <a:tc>
                  <a:txBody>
                    <a:bodyPr/>
                    <a:lstStyle/>
                    <a:p>
                      <a:r>
                        <a:rPr lang="en-US" sz="1600" dirty="0" smtClean="0"/>
                        <a:t>Drivers</a:t>
                      </a:r>
                      <a:r>
                        <a:rPr lang="en-US" sz="1600" baseline="0" dirty="0" smtClean="0"/>
                        <a:t> have a way of interacting in traffic that they become used to.</a:t>
                      </a:r>
                      <a:endParaRPr lang="en-US" sz="1600" dirty="0"/>
                    </a:p>
                  </a:txBody>
                  <a:tcPr/>
                </a:tc>
                <a:tc>
                  <a:txBody>
                    <a:bodyPr/>
                    <a:lstStyle/>
                    <a:p>
                      <a:r>
                        <a:rPr lang="en-US" sz="1600" dirty="0" smtClean="0"/>
                        <a:t>Driving styles</a:t>
                      </a:r>
                      <a:r>
                        <a:rPr lang="en-US" sz="1600" baseline="0" dirty="0" smtClean="0"/>
                        <a:t> of making last-minute changes can surprise other drivers.</a:t>
                      </a:r>
                      <a:endParaRPr lang="en-US" sz="1600" dirty="0"/>
                    </a:p>
                  </a:txBody>
                  <a:tcPr/>
                </a:tc>
                <a:tc>
                  <a:txBody>
                    <a:bodyPr/>
                    <a:lstStyle/>
                    <a:p>
                      <a:r>
                        <a:rPr lang="en-US" sz="1600" dirty="0" smtClean="0"/>
                        <a:t>Does</a:t>
                      </a:r>
                      <a:r>
                        <a:rPr lang="en-US" sz="1600" baseline="0" dirty="0" smtClean="0"/>
                        <a:t> my driving style require others to respond by slowing, swerving, or stopping?</a:t>
                      </a:r>
                      <a:endParaRPr lang="en-US" sz="1600" dirty="0"/>
                    </a:p>
                  </a:txBody>
                  <a:tcPr/>
                </a:tc>
              </a:tr>
              <a:tr h="1143958">
                <a:tc>
                  <a:txBody>
                    <a:bodyPr/>
                    <a:lstStyle/>
                    <a:p>
                      <a:r>
                        <a:rPr lang="en-US" sz="1600" b="1" dirty="0" smtClean="0"/>
                        <a:t>The Vehicle</a:t>
                      </a:r>
                      <a:r>
                        <a:rPr lang="en-US" sz="1600" b="1" baseline="0" dirty="0" smtClean="0"/>
                        <a:t> </a:t>
                      </a:r>
                      <a:r>
                        <a:rPr lang="en-US" sz="1600" baseline="0" dirty="0" smtClean="0"/>
                        <a:t>(maneuvers)</a:t>
                      </a:r>
                      <a:endParaRPr lang="en-US" sz="1600" dirty="0"/>
                    </a:p>
                  </a:txBody>
                  <a:tcPr>
                    <a:solidFill>
                      <a:srgbClr val="4F81BD"/>
                    </a:solidFill>
                  </a:tcPr>
                </a:tc>
                <a:tc>
                  <a:txBody>
                    <a:bodyPr/>
                    <a:lstStyle/>
                    <a:p>
                      <a:r>
                        <a:rPr lang="en-US" sz="1600" dirty="0" smtClean="0"/>
                        <a:t>The</a:t>
                      </a:r>
                      <a:r>
                        <a:rPr lang="en-US" sz="1600" baseline="0" dirty="0" smtClean="0"/>
                        <a:t> driver must be able to parallel park.</a:t>
                      </a:r>
                      <a:endParaRPr lang="en-US" sz="1600" dirty="0"/>
                    </a:p>
                  </a:txBody>
                  <a:tcPr/>
                </a:tc>
                <a:tc>
                  <a:txBody>
                    <a:bodyPr/>
                    <a:lstStyle/>
                    <a:p>
                      <a:r>
                        <a:rPr lang="en-US" sz="1600" dirty="0" smtClean="0"/>
                        <a:t>Parallel parking</a:t>
                      </a:r>
                      <a:r>
                        <a:rPr lang="en-US" sz="1600" baseline="0" dirty="0" smtClean="0"/>
                        <a:t> requires a driver to reverse in a confined space. </a:t>
                      </a:r>
                      <a:endParaRPr lang="en-US" sz="1600" dirty="0"/>
                    </a:p>
                  </a:txBody>
                  <a:tcPr/>
                </a:tc>
                <a:tc>
                  <a:txBody>
                    <a:bodyPr/>
                    <a:lstStyle/>
                    <a:p>
                      <a:r>
                        <a:rPr lang="en-US" sz="1600" baseline="0" dirty="0" smtClean="0"/>
                        <a:t>Can I determine what space I need to successfully maneuver my vehicle?</a:t>
                      </a:r>
                    </a:p>
                    <a:p>
                      <a:endParaRPr lang="en-US" sz="1600" dirty="0"/>
                    </a:p>
                  </a:txBody>
                  <a:tcPr/>
                </a:tc>
              </a:tr>
            </a:tbl>
          </a:graphicData>
        </a:graphic>
      </p:graphicFrame>
      <p:sp>
        <p:nvSpPr>
          <p:cNvPr id="15" name="Rectangle 14"/>
          <p:cNvSpPr/>
          <p:nvPr/>
        </p:nvSpPr>
        <p:spPr>
          <a:xfrm>
            <a:off x="1981200" y="1016094"/>
            <a:ext cx="1531620" cy="6554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6200000">
            <a:off x="-487835" y="3626964"/>
            <a:ext cx="4633270" cy="609600"/>
          </a:xfrm>
          <a:prstGeom prst="rightArrow">
            <a:avLst/>
          </a:prstGeom>
          <a:gradFill flip="none" rotWithShape="1">
            <a:gsLst>
              <a:gs pos="0">
                <a:srgbClr val="735445"/>
              </a:gs>
              <a:gs pos="74000">
                <a:srgbClr val="A0BA35"/>
              </a:gs>
              <a:gs pos="30000">
                <a:srgbClr val="A37A66"/>
              </a:gs>
              <a:gs pos="100000">
                <a:schemeClr val="accent3"/>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Aware                                         </a:t>
            </a:r>
            <a:r>
              <a:rPr lang="en-US" dirty="0"/>
              <a:t>Unaware</a:t>
            </a:r>
          </a:p>
        </p:txBody>
      </p:sp>
    </p:spTree>
    <p:extLst>
      <p:ext uri="{BB962C8B-B14F-4D97-AF65-F5344CB8AC3E}">
        <p14:creationId xmlns:p14="http://schemas.microsoft.com/office/powerpoint/2010/main" val="89131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477000" cy="411162"/>
          </a:xfrm>
        </p:spPr>
        <p:txBody>
          <a:bodyPr/>
          <a:lstStyle/>
          <a:p>
            <a:r>
              <a:rPr lang="en-US" dirty="0" smtClean="0"/>
              <a:t>Self-Reflection and Self-Evaluation</a:t>
            </a:r>
            <a:endParaRPr lang="en-US" dirty="0"/>
          </a:p>
        </p:txBody>
      </p:sp>
      <p:sp>
        <p:nvSpPr>
          <p:cNvPr id="4" name="TextBox 3"/>
          <p:cNvSpPr txBox="1"/>
          <p:nvPr/>
        </p:nvSpPr>
        <p:spPr>
          <a:xfrm>
            <a:off x="1143000" y="1676407"/>
            <a:ext cx="9144000" cy="3785652"/>
          </a:xfrm>
          <a:prstGeom prst="rect">
            <a:avLst/>
          </a:prstGeom>
          <a:noFill/>
        </p:spPr>
        <p:txBody>
          <a:bodyPr wrap="square" rtlCol="0">
            <a:spAutoFit/>
          </a:bodyPr>
          <a:lstStyle/>
          <a:p>
            <a:r>
              <a:rPr lang="en-US" sz="2400" b="1" dirty="0"/>
              <a:t>Self-Reflection</a:t>
            </a:r>
          </a:p>
          <a:p>
            <a:pPr marL="285750" indent="-285750">
              <a:buFont typeface="Arial" panose="020B0604020202020204" pitchFamily="34" charset="0"/>
              <a:buChar char="•"/>
            </a:pPr>
            <a:r>
              <a:rPr lang="en-US" sz="2400" dirty="0"/>
              <a:t>Move from unaware to aware of values, attitudes, motives, which affect behaviors</a:t>
            </a:r>
          </a:p>
          <a:p>
            <a:pPr marL="285750" indent="-285750">
              <a:buFont typeface="Arial" panose="020B0604020202020204" pitchFamily="34" charset="0"/>
              <a:buChar char="•"/>
            </a:pPr>
            <a:r>
              <a:rPr lang="en-US" sz="2400" dirty="0"/>
              <a:t>“What you are unaware of controls you.”</a:t>
            </a:r>
          </a:p>
          <a:p>
            <a:pPr marL="285750" indent="-285750">
              <a:buFont typeface="Arial" panose="020B0604020202020204" pitchFamily="34" charset="0"/>
              <a:buChar char="•"/>
            </a:pPr>
            <a:endParaRPr lang="en-US" sz="2400" dirty="0"/>
          </a:p>
          <a:p>
            <a:r>
              <a:rPr lang="en-US" sz="2400" b="1" dirty="0"/>
              <a:t>Self-Evaluation</a:t>
            </a:r>
          </a:p>
          <a:p>
            <a:pPr marL="285750" indent="-285750">
              <a:buFont typeface="Arial" panose="020B0604020202020204" pitchFamily="34" charset="0"/>
              <a:buChar char="•"/>
            </a:pPr>
            <a:r>
              <a:rPr lang="en-US" sz="2400" dirty="0"/>
              <a:t>Practice responsible driving by actively following the 3S Principles:</a:t>
            </a:r>
          </a:p>
          <a:p>
            <a:pPr marL="800100" lvl="1" indent="-342900">
              <a:buFont typeface="+mj-lt"/>
              <a:buAutoNum type="arabicPeriod"/>
            </a:pPr>
            <a:r>
              <a:rPr lang="en-US" sz="2400" dirty="0"/>
              <a:t>Speed management</a:t>
            </a:r>
          </a:p>
          <a:p>
            <a:pPr marL="800100" lvl="1" indent="-342900">
              <a:buFont typeface="+mj-lt"/>
              <a:buAutoNum type="arabicPeriod"/>
            </a:pPr>
            <a:r>
              <a:rPr lang="en-US" sz="2400" dirty="0"/>
              <a:t>Space management</a:t>
            </a:r>
          </a:p>
          <a:p>
            <a:pPr marL="800100" lvl="1" indent="-342900">
              <a:buFont typeface="+mj-lt"/>
              <a:buAutoNum type="arabicPeriod"/>
            </a:pPr>
            <a:r>
              <a:rPr lang="en-US" sz="2400" dirty="0"/>
              <a:t>Situational awareness</a:t>
            </a:r>
          </a:p>
        </p:txBody>
      </p:sp>
    </p:spTree>
    <p:extLst>
      <p:ext uri="{BB962C8B-B14F-4D97-AF65-F5344CB8AC3E}">
        <p14:creationId xmlns:p14="http://schemas.microsoft.com/office/powerpoint/2010/main" val="37496514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 &amp; Coaching</a:t>
            </a:r>
            <a:endParaRPr lang="en-US" dirty="0"/>
          </a:p>
        </p:txBody>
      </p:sp>
      <p:sp>
        <p:nvSpPr>
          <p:cNvPr id="7" name="TextBox 6"/>
          <p:cNvSpPr txBox="1"/>
          <p:nvPr/>
        </p:nvSpPr>
        <p:spPr>
          <a:xfrm>
            <a:off x="1905000" y="1295407"/>
            <a:ext cx="3810000" cy="2462213"/>
          </a:xfrm>
          <a:prstGeom prst="rect">
            <a:avLst/>
          </a:prstGeom>
          <a:noFill/>
        </p:spPr>
        <p:txBody>
          <a:bodyPr wrap="square" rtlCol="0">
            <a:spAutoFit/>
          </a:bodyPr>
          <a:lstStyle/>
          <a:p>
            <a:r>
              <a:rPr lang="en-US" sz="2800" dirty="0"/>
              <a:t>Instructing (teaching)</a:t>
            </a:r>
          </a:p>
          <a:p>
            <a:endParaRPr lang="en-US" dirty="0"/>
          </a:p>
          <a:p>
            <a:pPr marL="285750" indent="-285750">
              <a:buFont typeface="Arial" panose="020B0604020202020204" pitchFamily="34" charset="0"/>
              <a:buChar char="•"/>
            </a:pPr>
            <a:r>
              <a:rPr lang="en-US" dirty="0"/>
              <a:t>Telling the learner what they need to know (knowledge) and what they need to do (maneuvers)</a:t>
            </a:r>
            <a:br>
              <a:rPr lang="en-US" dirty="0"/>
            </a:br>
            <a:endParaRPr lang="en-US" dirty="0"/>
          </a:p>
          <a:p>
            <a:pPr marL="285750" indent="-285750">
              <a:buFont typeface="Arial" panose="020B0604020202020204" pitchFamily="34" charset="0"/>
              <a:buChar char="•"/>
            </a:pPr>
            <a:r>
              <a:rPr lang="en-US" dirty="0"/>
              <a:t>Teacher in the active role</a:t>
            </a:r>
            <a:br>
              <a:rPr lang="en-US" dirty="0"/>
            </a:br>
            <a:endParaRPr lang="en-US" dirty="0"/>
          </a:p>
        </p:txBody>
      </p:sp>
      <p:sp>
        <p:nvSpPr>
          <p:cNvPr id="8" name="TextBox 7"/>
          <p:cNvSpPr txBox="1"/>
          <p:nvPr/>
        </p:nvSpPr>
        <p:spPr>
          <a:xfrm>
            <a:off x="6019800" y="1295400"/>
            <a:ext cx="3962400" cy="3016210"/>
          </a:xfrm>
          <a:prstGeom prst="rect">
            <a:avLst/>
          </a:prstGeom>
          <a:noFill/>
        </p:spPr>
        <p:txBody>
          <a:bodyPr wrap="square" rtlCol="0">
            <a:spAutoFit/>
          </a:bodyPr>
          <a:lstStyle/>
          <a:p>
            <a:r>
              <a:rPr lang="en-US" sz="2800" dirty="0"/>
              <a:t>Coaching (learning)</a:t>
            </a:r>
          </a:p>
          <a:p>
            <a:endParaRPr lang="en-US" dirty="0"/>
          </a:p>
          <a:p>
            <a:pPr marL="285750" indent="-285750">
              <a:buFont typeface="Arial" panose="020B0604020202020204" pitchFamily="34" charset="0"/>
              <a:buChar char="•"/>
            </a:pPr>
            <a:r>
              <a:rPr lang="en-US" dirty="0"/>
              <a:t>Through effective questioning, learner becomes their own teacher </a:t>
            </a:r>
            <a:br>
              <a:rPr lang="en-US" dirty="0"/>
            </a:br>
            <a:endParaRPr lang="en-US" dirty="0"/>
          </a:p>
          <a:p>
            <a:pPr marL="285750" indent="-285750">
              <a:buFont typeface="Arial" panose="020B0604020202020204" pitchFamily="34" charset="0"/>
              <a:buChar char="•"/>
            </a:pPr>
            <a:r>
              <a:rPr lang="en-US" dirty="0"/>
              <a:t>Learner in the active role</a:t>
            </a:r>
            <a:br>
              <a:rPr lang="en-US" dirty="0"/>
            </a:br>
            <a:endParaRPr lang="en-US" dirty="0"/>
          </a:p>
          <a:p>
            <a:pPr marL="285750" indent="-285750">
              <a:buFont typeface="Arial" panose="020B0604020202020204" pitchFamily="34" charset="0"/>
              <a:buChar char="•"/>
            </a:pPr>
            <a:r>
              <a:rPr lang="en-US" dirty="0"/>
              <a:t>Increases responsibility and awareness of learner</a:t>
            </a:r>
            <a:br>
              <a:rPr lang="en-US" dirty="0"/>
            </a:br>
            <a:endParaRPr lang="en-US" dirty="0"/>
          </a:p>
        </p:txBody>
      </p:sp>
      <p:graphicFrame>
        <p:nvGraphicFramePr>
          <p:cNvPr id="10" name="Table 9"/>
          <p:cNvGraphicFramePr>
            <a:graphicFrameLocks noGrp="1"/>
          </p:cNvGraphicFramePr>
          <p:nvPr>
            <p:extLst/>
          </p:nvPr>
        </p:nvGraphicFramePr>
        <p:xfrm>
          <a:off x="1905000" y="4588609"/>
          <a:ext cx="8077200" cy="1651000"/>
        </p:xfrm>
        <a:graphic>
          <a:graphicData uri="http://schemas.openxmlformats.org/drawingml/2006/table">
            <a:tbl>
              <a:tblPr firstRow="1" bandRow="1">
                <a:tableStyleId>{0505E3EF-67EA-436B-97B2-0124C06EBD24}</a:tableStyleId>
              </a:tblPr>
              <a:tblGrid>
                <a:gridCol w="4038600"/>
                <a:gridCol w="4038600"/>
              </a:tblGrid>
              <a:tr h="370840">
                <a:tc>
                  <a:txBody>
                    <a:bodyPr/>
                    <a:lstStyle/>
                    <a:p>
                      <a:r>
                        <a:rPr lang="en-US" b="0" dirty="0" smtClean="0"/>
                        <a:t>“Look in the mirror.”</a:t>
                      </a:r>
                      <a:endParaRPr lang="en-US" b="0" dirty="0"/>
                    </a:p>
                  </a:txBody>
                  <a:tcPr/>
                </a:tc>
                <a:tc>
                  <a:txBody>
                    <a:bodyPr/>
                    <a:lstStyle/>
                    <a:p>
                      <a:r>
                        <a:rPr lang="en-US" b="0" dirty="0" smtClean="0"/>
                        <a:t>“What’s happening behind you?”</a:t>
                      </a:r>
                      <a:endParaRPr lang="en-US" b="0" dirty="0"/>
                    </a:p>
                  </a:txBody>
                  <a:tcPr/>
                </a:tc>
              </a:tr>
              <a:tr h="370840">
                <a:tc>
                  <a:txBody>
                    <a:bodyPr/>
                    <a:lstStyle/>
                    <a:p>
                      <a:r>
                        <a:rPr lang="en-US" dirty="0" smtClean="0"/>
                        <a:t>“Leave more space.”</a:t>
                      </a:r>
                      <a:endParaRPr lang="en-US" dirty="0"/>
                    </a:p>
                  </a:txBody>
                  <a:tcPr/>
                </a:tc>
                <a:tc>
                  <a:txBody>
                    <a:bodyPr/>
                    <a:lstStyle/>
                    <a:p>
                      <a:r>
                        <a:rPr lang="en-US" dirty="0" smtClean="0"/>
                        <a:t>“How is your view when you hang back a bit?”</a:t>
                      </a:r>
                      <a:endParaRPr lang="en-US" dirty="0"/>
                    </a:p>
                  </a:txBody>
                  <a:tcPr/>
                </a:tc>
              </a:tr>
              <a:tr h="370840">
                <a:tc>
                  <a:txBody>
                    <a:bodyPr/>
                    <a:lstStyle/>
                    <a:p>
                      <a:r>
                        <a:rPr lang="en-US" dirty="0" smtClean="0"/>
                        <a:t>“Slow down.”</a:t>
                      </a:r>
                      <a:endParaRPr lang="en-US" dirty="0"/>
                    </a:p>
                  </a:txBody>
                  <a:tcPr/>
                </a:tc>
                <a:tc>
                  <a:txBody>
                    <a:bodyPr/>
                    <a:lstStyle/>
                    <a:p>
                      <a:r>
                        <a:rPr lang="en-US" dirty="0" smtClean="0"/>
                        <a:t>“How appropriate</a:t>
                      </a:r>
                      <a:r>
                        <a:rPr lang="en-US" baseline="0" dirty="0" smtClean="0"/>
                        <a:t> do you think your speed is?”</a:t>
                      </a:r>
                      <a:endParaRPr lang="en-US" dirty="0"/>
                    </a:p>
                  </a:txBody>
                  <a:tcPr/>
                </a:tc>
              </a:tr>
            </a:tbl>
          </a:graphicData>
        </a:graphic>
      </p:graphicFrame>
      <p:sp>
        <p:nvSpPr>
          <p:cNvPr id="3" name="Rectangle 2"/>
          <p:cNvSpPr/>
          <p:nvPr/>
        </p:nvSpPr>
        <p:spPr>
          <a:xfrm>
            <a:off x="5951220" y="4495801"/>
            <a:ext cx="41071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951220" y="4953008"/>
            <a:ext cx="4107180" cy="685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951220" y="5624174"/>
            <a:ext cx="410718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38300" y="6387562"/>
            <a:ext cx="8763000" cy="523220"/>
          </a:xfrm>
          <a:prstGeom prst="rect">
            <a:avLst/>
          </a:prstGeom>
          <a:noFill/>
        </p:spPr>
        <p:txBody>
          <a:bodyPr wrap="square" rtlCol="0">
            <a:spAutoFit/>
          </a:bodyPr>
          <a:lstStyle/>
          <a:p>
            <a:r>
              <a:rPr lang="en-US" sz="1400" dirty="0"/>
              <a:t>Coaching scenarios: </a:t>
            </a:r>
            <a:r>
              <a:rPr lang="en-US" sz="1400" dirty="0">
                <a:hlinkClick r:id="rId3"/>
              </a:rPr>
              <a:t>http://www.alles-fuehrerschein.at/HERMES/documentation/HERMES%20scenarios%20english.pdf</a:t>
            </a:r>
            <a:endParaRPr lang="en-US" sz="1400" dirty="0"/>
          </a:p>
          <a:p>
            <a:endParaRPr lang="en-US" sz="1400" dirty="0"/>
          </a:p>
        </p:txBody>
      </p:sp>
      <p:sp>
        <p:nvSpPr>
          <p:cNvPr id="9" name="Rectangle 8"/>
          <p:cNvSpPr/>
          <p:nvPr/>
        </p:nvSpPr>
        <p:spPr>
          <a:xfrm>
            <a:off x="1828800" y="4495808"/>
            <a:ext cx="4122420" cy="1814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75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Required Curriculum</a:t>
            </a:r>
            <a:endParaRPr lang="en-US" dirty="0"/>
          </a:p>
        </p:txBody>
      </p:sp>
      <p:sp>
        <p:nvSpPr>
          <p:cNvPr id="3" name="Content Placeholder 2"/>
          <p:cNvSpPr>
            <a:spLocks noGrp="1"/>
          </p:cNvSpPr>
          <p:nvPr>
            <p:ph idx="1"/>
          </p:nvPr>
        </p:nvSpPr>
        <p:spPr/>
        <p:txBody>
          <a:bodyPr>
            <a:normAutofit/>
          </a:bodyPr>
          <a:lstStyle/>
          <a:p>
            <a:pPr lvl="0"/>
            <a:r>
              <a:rPr lang="en-US" sz="2400" dirty="0"/>
              <a:t>Focused on student outcomes</a:t>
            </a:r>
          </a:p>
          <a:p>
            <a:pPr lvl="0"/>
            <a:r>
              <a:rPr lang="en-US" sz="2400" dirty="0"/>
              <a:t>Full spectrum of driver training</a:t>
            </a:r>
          </a:p>
          <a:p>
            <a:pPr lvl="0"/>
            <a:r>
              <a:rPr lang="en-US" sz="2400" dirty="0"/>
              <a:t>Techniques for consistent self-assessment and life-long learning</a:t>
            </a:r>
          </a:p>
          <a:p>
            <a:pPr lvl="0"/>
            <a:r>
              <a:rPr lang="en-US" sz="2400" dirty="0"/>
              <a:t>Deeper-learning questions and coaching</a:t>
            </a:r>
          </a:p>
          <a:p>
            <a:pPr lvl="0"/>
            <a:r>
              <a:rPr lang="en-US" sz="2400" dirty="0"/>
              <a:t>Acknowledges complex problem-solving and decision-making behaviors in an infinite array of contextual situations</a:t>
            </a:r>
          </a:p>
          <a:p>
            <a:pPr lvl="0"/>
            <a:r>
              <a:rPr lang="en-US" sz="2400" dirty="0"/>
              <a:t>Draws from training approaches being used in countries with the most successful results</a:t>
            </a:r>
          </a:p>
          <a:p>
            <a:endParaRPr lang="en-US" dirty="0"/>
          </a:p>
        </p:txBody>
      </p:sp>
    </p:spTree>
    <p:extLst>
      <p:ext uri="{BB962C8B-B14F-4D97-AF65-F5344CB8AC3E}">
        <p14:creationId xmlns:p14="http://schemas.microsoft.com/office/powerpoint/2010/main" val="260932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Your Desired Contribution</a:t>
            </a:r>
            <a:endParaRPr lang="en-US" dirty="0"/>
          </a:p>
        </p:txBody>
      </p:sp>
      <p:sp>
        <p:nvSpPr>
          <p:cNvPr id="8" name="Rounded Rectangle 7"/>
          <p:cNvSpPr/>
          <p:nvPr/>
        </p:nvSpPr>
        <p:spPr>
          <a:xfrm>
            <a:off x="2042160" y="2565636"/>
            <a:ext cx="2209800" cy="990600"/>
          </a:xfrm>
          <a:prstGeom prst="roundRect">
            <a:avLst/>
          </a:prstGeom>
          <a:solidFill>
            <a:srgbClr val="A37A66"/>
          </a:solidFill>
          <a:ln>
            <a:solidFill>
              <a:srgbClr val="73544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indent="-285750">
              <a:buFont typeface="Arial" panose="020B0604020202020204" pitchFamily="34" charset="0"/>
              <a:buChar char="•"/>
            </a:pPr>
            <a:r>
              <a:rPr lang="en-US" dirty="0"/>
              <a:t>Rules</a:t>
            </a:r>
          </a:p>
          <a:p>
            <a:pPr marL="285750" indent="-285750">
              <a:buFont typeface="Arial" panose="020B0604020202020204" pitchFamily="34" charset="0"/>
              <a:buChar char="•"/>
            </a:pPr>
            <a:r>
              <a:rPr lang="en-US" dirty="0"/>
              <a:t>Operating Skills</a:t>
            </a:r>
          </a:p>
          <a:p>
            <a:pPr marL="285750" indent="-285750">
              <a:buFont typeface="Arial" panose="020B0604020202020204" pitchFamily="34" charset="0"/>
              <a:buChar char="•"/>
            </a:pPr>
            <a:r>
              <a:rPr lang="en-US" dirty="0"/>
              <a:t>Maneuvers</a:t>
            </a:r>
          </a:p>
        </p:txBody>
      </p:sp>
      <p:sp>
        <p:nvSpPr>
          <p:cNvPr id="9" name="Rounded Rectangle 8"/>
          <p:cNvSpPr/>
          <p:nvPr/>
        </p:nvSpPr>
        <p:spPr>
          <a:xfrm>
            <a:off x="4343400" y="2563339"/>
            <a:ext cx="2715904" cy="1457755"/>
          </a:xfrm>
          <a:prstGeom prst="roundRect">
            <a:avLst/>
          </a:prstGeom>
          <a:gradFill>
            <a:gsLst>
              <a:gs pos="0">
                <a:srgbClr val="A37A66"/>
              </a:gs>
              <a:gs pos="34000">
                <a:srgbClr val="A37A66"/>
              </a:gs>
              <a:gs pos="71000">
                <a:schemeClr val="accent3">
                  <a:lumMod val="60000"/>
                  <a:lumOff val="40000"/>
                </a:schemeClr>
              </a:gs>
              <a:gs pos="100000">
                <a:srgbClr val="A0BA35"/>
              </a:gs>
            </a:gsLst>
            <a:lin ang="0" scaled="1"/>
          </a:gradFill>
          <a:ln>
            <a:solidFill>
              <a:srgbClr val="73544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indent="-285750">
              <a:buFont typeface="Arial" panose="020B0604020202020204" pitchFamily="34" charset="0"/>
              <a:buChar char="•"/>
            </a:pPr>
            <a:r>
              <a:rPr lang="en-US" dirty="0"/>
              <a:t>Situational Awareness</a:t>
            </a:r>
          </a:p>
          <a:p>
            <a:pPr marL="285750" indent="-285750">
              <a:buFont typeface="Arial" panose="020B0604020202020204" pitchFamily="34" charset="0"/>
              <a:buChar char="•"/>
            </a:pPr>
            <a:r>
              <a:rPr lang="en-US" dirty="0"/>
              <a:t>Risk Management</a:t>
            </a:r>
          </a:p>
          <a:p>
            <a:pPr marL="285750" indent="-285750">
              <a:buFont typeface="Arial" panose="020B0604020202020204" pitchFamily="34" charset="0"/>
              <a:buChar char="•"/>
            </a:pPr>
            <a:r>
              <a:rPr lang="en-US" dirty="0"/>
              <a:t>Hazard Management</a:t>
            </a:r>
          </a:p>
          <a:p>
            <a:pPr marL="285750" indent="-285750">
              <a:buFont typeface="Arial" panose="020B0604020202020204" pitchFamily="34" charset="0"/>
              <a:buChar char="•"/>
            </a:pPr>
            <a:r>
              <a:rPr lang="en-US" dirty="0"/>
              <a:t>Context Recognition</a:t>
            </a:r>
          </a:p>
        </p:txBody>
      </p:sp>
      <p:sp>
        <p:nvSpPr>
          <p:cNvPr id="10" name="Rounded Rectangle 9"/>
          <p:cNvSpPr/>
          <p:nvPr/>
        </p:nvSpPr>
        <p:spPr>
          <a:xfrm>
            <a:off x="7150744" y="2585994"/>
            <a:ext cx="2679056" cy="1528813"/>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indent="-285750">
              <a:buFont typeface="Arial" panose="020B0604020202020204" pitchFamily="34" charset="0"/>
              <a:buChar char="•"/>
            </a:pPr>
            <a:r>
              <a:rPr lang="en-US" dirty="0"/>
              <a:t>Self-Awareness</a:t>
            </a:r>
          </a:p>
          <a:p>
            <a:pPr marL="285750" indent="-285750">
              <a:buFont typeface="Arial" panose="020B0604020202020204" pitchFamily="34" charset="0"/>
              <a:buChar char="•"/>
            </a:pPr>
            <a:r>
              <a:rPr lang="en-US" dirty="0"/>
              <a:t>Self-Evaluation</a:t>
            </a:r>
          </a:p>
          <a:p>
            <a:pPr marL="285750" indent="-285750">
              <a:buFont typeface="Arial" panose="020B0604020202020204" pitchFamily="34" charset="0"/>
              <a:buChar char="•"/>
            </a:pPr>
            <a:r>
              <a:rPr lang="en-US" dirty="0"/>
              <a:t>Mistake Management</a:t>
            </a:r>
          </a:p>
          <a:p>
            <a:pPr marL="285750" indent="-285750">
              <a:buFont typeface="Arial" panose="020B0604020202020204" pitchFamily="34" charset="0"/>
              <a:buChar char="•"/>
            </a:pPr>
            <a:r>
              <a:rPr lang="en-US" dirty="0"/>
              <a:t>Contextual Decision-making</a:t>
            </a:r>
          </a:p>
        </p:txBody>
      </p:sp>
      <p:sp>
        <p:nvSpPr>
          <p:cNvPr id="12" name="TextBox 11"/>
          <p:cNvSpPr txBox="1"/>
          <p:nvPr/>
        </p:nvSpPr>
        <p:spPr>
          <a:xfrm>
            <a:off x="2209800" y="4724400"/>
            <a:ext cx="8001000" cy="1569660"/>
          </a:xfrm>
          <a:prstGeom prst="rect">
            <a:avLst/>
          </a:prstGeom>
          <a:noFill/>
        </p:spPr>
        <p:txBody>
          <a:bodyPr wrap="square" rtlCol="0">
            <a:spAutoFit/>
          </a:bodyPr>
          <a:lstStyle/>
          <a:p>
            <a:r>
              <a:rPr lang="en-US" sz="3200" dirty="0"/>
              <a:t>Developing drivers who </a:t>
            </a:r>
          </a:p>
          <a:p>
            <a:r>
              <a:rPr lang="en-US" sz="3200" b="1" dirty="0">
                <a:solidFill>
                  <a:srgbClr val="A37A66"/>
                </a:solidFill>
              </a:rPr>
              <a:t>practice responsible driving </a:t>
            </a:r>
          </a:p>
          <a:p>
            <a:r>
              <a:rPr lang="en-US" sz="3200" dirty="0"/>
              <a:t>because they are both </a:t>
            </a:r>
            <a:r>
              <a:rPr lang="en-US" sz="3200" b="1" dirty="0">
                <a:solidFill>
                  <a:srgbClr val="A0BA35"/>
                </a:solidFill>
              </a:rPr>
              <a:t>capable</a:t>
            </a:r>
            <a:r>
              <a:rPr lang="en-US" sz="3200" dirty="0">
                <a:solidFill>
                  <a:srgbClr val="A0BA35"/>
                </a:solidFill>
              </a:rPr>
              <a:t> </a:t>
            </a:r>
            <a:r>
              <a:rPr lang="en-US" sz="3200" dirty="0"/>
              <a:t>and </a:t>
            </a:r>
            <a:r>
              <a:rPr lang="en-US" sz="3200" b="1" dirty="0">
                <a:solidFill>
                  <a:srgbClr val="A0BA35"/>
                </a:solidFill>
              </a:rPr>
              <a:t>compelled</a:t>
            </a:r>
            <a:endParaRPr lang="en-US" sz="1400" dirty="0">
              <a:solidFill>
                <a:srgbClr val="A0BA35"/>
              </a:solidFill>
            </a:endParaRPr>
          </a:p>
        </p:txBody>
      </p:sp>
      <p:sp>
        <p:nvSpPr>
          <p:cNvPr id="3" name="Right Arrow 2"/>
          <p:cNvSpPr/>
          <p:nvPr/>
        </p:nvSpPr>
        <p:spPr>
          <a:xfrm>
            <a:off x="2042160" y="1583424"/>
            <a:ext cx="8001000" cy="762000"/>
          </a:xfrm>
          <a:prstGeom prst="rightArrow">
            <a:avLst/>
          </a:prstGeom>
          <a:gradFill flip="none" rotWithShape="1">
            <a:gsLst>
              <a:gs pos="0">
                <a:srgbClr val="A37A66"/>
              </a:gs>
              <a:gs pos="34000">
                <a:srgbClr val="A37A66"/>
              </a:gs>
              <a:gs pos="71000">
                <a:schemeClr val="accent3">
                  <a:lumMod val="60000"/>
                  <a:lumOff val="40000"/>
                </a:schemeClr>
              </a:gs>
              <a:gs pos="100000">
                <a:srgbClr val="A0BA35"/>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ounded Rectangle 10"/>
          <p:cNvSpPr/>
          <p:nvPr/>
        </p:nvSpPr>
        <p:spPr>
          <a:xfrm>
            <a:off x="7757160" y="1573950"/>
            <a:ext cx="2286000" cy="726174"/>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Driver</a:t>
            </a:r>
          </a:p>
        </p:txBody>
      </p:sp>
      <p:sp>
        <p:nvSpPr>
          <p:cNvPr id="13" name="Rounded Rectangle 12"/>
          <p:cNvSpPr/>
          <p:nvPr/>
        </p:nvSpPr>
        <p:spPr>
          <a:xfrm>
            <a:off x="1752600" y="1573950"/>
            <a:ext cx="2286000" cy="726174"/>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solidFill>
                  <a:schemeClr val="bg1"/>
                </a:solidFill>
              </a:rPr>
              <a:t>Driving</a:t>
            </a:r>
          </a:p>
        </p:txBody>
      </p:sp>
      <p:sp>
        <p:nvSpPr>
          <p:cNvPr id="4" name="TextBox 3"/>
          <p:cNvSpPr txBox="1"/>
          <p:nvPr/>
        </p:nvSpPr>
        <p:spPr>
          <a:xfrm>
            <a:off x="3642360" y="1343984"/>
            <a:ext cx="4495800" cy="369332"/>
          </a:xfrm>
          <a:prstGeom prst="rect">
            <a:avLst/>
          </a:prstGeom>
          <a:noFill/>
        </p:spPr>
        <p:txBody>
          <a:bodyPr wrap="square" rtlCol="0">
            <a:spAutoFit/>
          </a:bodyPr>
          <a:lstStyle/>
          <a:p>
            <a:pPr algn="ctr"/>
            <a:r>
              <a:rPr lang="en-US" dirty="0"/>
              <a:t>Full-Spectrum Training</a:t>
            </a:r>
          </a:p>
        </p:txBody>
      </p:sp>
    </p:spTree>
    <p:extLst>
      <p:ext uri="{BB962C8B-B14F-4D97-AF65-F5344CB8AC3E}">
        <p14:creationId xmlns:p14="http://schemas.microsoft.com/office/powerpoint/2010/main" val="427914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ahead?</a:t>
            </a:r>
            <a:endParaRPr lang="en-US" dirty="0"/>
          </a:p>
        </p:txBody>
      </p:sp>
      <p:sp>
        <p:nvSpPr>
          <p:cNvPr id="3" name="TextBox 2"/>
          <p:cNvSpPr txBox="1"/>
          <p:nvPr/>
        </p:nvSpPr>
        <p:spPr>
          <a:xfrm>
            <a:off x="501374" y="1295400"/>
            <a:ext cx="11385826" cy="5262979"/>
          </a:xfrm>
          <a:prstGeom prst="rect">
            <a:avLst/>
          </a:prstGeom>
          <a:noFill/>
        </p:spPr>
        <p:txBody>
          <a:bodyPr wrap="square" rtlCol="0">
            <a:spAutoFit/>
          </a:bodyPr>
          <a:lstStyle/>
          <a:p>
            <a:r>
              <a:rPr lang="en-US" sz="2800" dirty="0"/>
              <a:t>Support materials </a:t>
            </a:r>
            <a:r>
              <a:rPr lang="en-US" sz="2800" dirty="0" smtClean="0"/>
              <a:t>coming next </a:t>
            </a:r>
            <a:r>
              <a:rPr lang="en-US" sz="2800" dirty="0"/>
              <a:t>year. </a:t>
            </a:r>
          </a:p>
          <a:p>
            <a:endParaRPr lang="en-US" sz="2800" dirty="0"/>
          </a:p>
          <a:p>
            <a:r>
              <a:rPr lang="en-US" sz="2800" dirty="0" smtClean="0"/>
              <a:t>Meanwhile…</a:t>
            </a:r>
          </a:p>
          <a:p>
            <a:r>
              <a:rPr lang="en-US" sz="2800" dirty="0">
                <a:latin typeface="Calibri" panose="020F0502020204030204" pitchFamily="34" charset="0"/>
                <a:ea typeface="Calibri" panose="020F0502020204030204" pitchFamily="34" charset="0"/>
                <a:cs typeface="Times New Roman" panose="02020603050405020304" pitchFamily="18" charset="0"/>
              </a:rPr>
              <a:t>As you review the Required Curriculum, you will probably notice that you are already teaching most of these concepts. If a concept is new to you, make note of where in your lesson plans you might include it. – We know these concepts are fundamental and important. How we go about implementing them is something we are all figuring out, and we know that is going to take some time and experimentation. </a:t>
            </a:r>
            <a:endParaRPr lang="en-US" sz="2800" dirty="0"/>
          </a:p>
          <a:p>
            <a:endParaRPr lang="en-US" sz="2800" dirty="0" smtClean="0"/>
          </a:p>
          <a:p>
            <a:pPr algn="ctr"/>
            <a:r>
              <a:rPr lang="en-US" sz="2800" dirty="0" smtClean="0"/>
              <a:t>Explore… Innovate… Report Back…</a:t>
            </a:r>
            <a:r>
              <a:rPr lang="en-US" sz="2800" dirty="0"/>
              <a:t> </a:t>
            </a:r>
            <a:endParaRPr lang="en-US" sz="2800" dirty="0" smtClean="0"/>
          </a:p>
          <a:p>
            <a:pPr algn="ctr"/>
            <a:r>
              <a:rPr lang="en-US" sz="2800" i="1" dirty="0" smtClean="0">
                <a:solidFill>
                  <a:srgbClr val="A0BA35"/>
                </a:solidFill>
              </a:rPr>
              <a:t>(pmeyers@dol.wa.gov</a:t>
            </a:r>
            <a:r>
              <a:rPr lang="en-US" sz="2800" i="1" dirty="0">
                <a:solidFill>
                  <a:srgbClr val="A0BA35"/>
                </a:solidFill>
              </a:rPr>
              <a:t>)</a:t>
            </a:r>
          </a:p>
        </p:txBody>
      </p:sp>
    </p:spTree>
    <p:extLst>
      <p:ext uri="{BB962C8B-B14F-4D97-AF65-F5344CB8AC3E}">
        <p14:creationId xmlns:p14="http://schemas.microsoft.com/office/powerpoint/2010/main" val="8469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058"/>
            <a:ext cx="5715000" cy="523220"/>
          </a:xfrm>
          <a:prstGeom prst="rect">
            <a:avLst/>
          </a:prstGeom>
          <a:noFill/>
        </p:spPr>
        <p:txBody>
          <a:bodyPr wrap="square" rtlCol="0">
            <a:spAutoFit/>
          </a:bodyPr>
          <a:lstStyle/>
          <a:p>
            <a:r>
              <a:rPr lang="en-US" sz="2800" dirty="0">
                <a:solidFill>
                  <a:schemeClr val="bg1"/>
                </a:solidFill>
                <a:latin typeface="Myriad Pro"/>
              </a:rPr>
              <a:t>Certification</a:t>
            </a:r>
          </a:p>
        </p:txBody>
      </p:sp>
      <p:pic>
        <p:nvPicPr>
          <p:cNvPr id="8" name="Picture 7"/>
          <p:cNvPicPr/>
          <p:nvPr/>
        </p:nvPicPr>
        <p:blipFill rotWithShape="1">
          <a:blip r:embed="rId3"/>
          <a:srcRect l="2724" t="9520" r="24519"/>
          <a:stretch/>
        </p:blipFill>
        <p:spPr bwMode="auto">
          <a:xfrm rot="21260190">
            <a:off x="5276484" y="1105147"/>
            <a:ext cx="4106750" cy="4875295"/>
          </a:xfrm>
          <a:prstGeom prst="rect">
            <a:avLst/>
          </a:prstGeom>
          <a:ln>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6" name="Picture 5"/>
          <p:cNvPicPr/>
          <p:nvPr/>
        </p:nvPicPr>
        <p:blipFill rotWithShape="1">
          <a:blip r:embed="rId4"/>
          <a:srcRect l="2404" t="11721" r="24359" b="2273"/>
          <a:stretch/>
        </p:blipFill>
        <p:spPr bwMode="auto">
          <a:xfrm rot="21341851">
            <a:off x="5654806" y="1619154"/>
            <a:ext cx="4081463" cy="5053013"/>
          </a:xfrm>
          <a:prstGeom prst="rect">
            <a:avLst/>
          </a:prstGeom>
          <a:ln>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9" name="Rectangle 8"/>
          <p:cNvSpPr/>
          <p:nvPr/>
        </p:nvSpPr>
        <p:spPr>
          <a:xfrm>
            <a:off x="10676" y="599420"/>
            <a:ext cx="3200400" cy="6258580"/>
          </a:xfrm>
          <a:prstGeom prst="rect">
            <a:avLst/>
          </a:prstGeom>
          <a:solidFill>
            <a:srgbClr val="A37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a:spLocks noGrp="1"/>
          </p:cNvSpPr>
          <p:nvPr>
            <p:ph sz="half" idx="1"/>
          </p:nvPr>
        </p:nvSpPr>
        <p:spPr>
          <a:xfrm>
            <a:off x="220226" y="838200"/>
            <a:ext cx="2781300" cy="3255962"/>
          </a:xfrm>
        </p:spPr>
        <p:txBody>
          <a:bodyPr>
            <a:normAutofit fontScale="85000" lnSpcReduction="10000"/>
          </a:bodyPr>
          <a:lstStyle/>
          <a:p>
            <a:pPr marL="0" indent="0">
              <a:buNone/>
            </a:pPr>
            <a:r>
              <a:rPr lang="en-US" sz="2000" dirty="0"/>
              <a:t>Information about the </a:t>
            </a:r>
            <a:r>
              <a:rPr lang="en-US" sz="2000" b="1" dirty="0">
                <a:solidFill>
                  <a:schemeClr val="accent3"/>
                </a:solidFill>
              </a:rPr>
              <a:t>Certification Process </a:t>
            </a:r>
            <a:r>
              <a:rPr lang="en-US" sz="2000" dirty="0"/>
              <a:t>is outlined in the 1-page FAQs sheet.</a:t>
            </a:r>
          </a:p>
          <a:p>
            <a:pPr marL="0" indent="0">
              <a:buNone/>
            </a:pPr>
            <a:endParaRPr lang="en-US" sz="2000" dirty="0"/>
          </a:p>
          <a:p>
            <a:pPr marL="0" indent="0">
              <a:buNone/>
            </a:pPr>
            <a:endParaRPr lang="en-US" sz="2000" dirty="0"/>
          </a:p>
          <a:p>
            <a:pPr marL="0" indent="0">
              <a:buNone/>
            </a:pPr>
            <a:r>
              <a:rPr lang="en-US" sz="2000" dirty="0"/>
              <a:t>If you have any questions, please contact </a:t>
            </a:r>
            <a:br>
              <a:rPr lang="en-US" sz="2000" dirty="0"/>
            </a:br>
            <a:r>
              <a:rPr lang="en-US" sz="2000" b="1" dirty="0"/>
              <a:t>Patti Enbody </a:t>
            </a:r>
            <a:r>
              <a:rPr lang="en-US" sz="2000" dirty="0"/>
              <a:t>at OSPI (patti.enbody@k12.wa.us) or </a:t>
            </a:r>
            <a:r>
              <a:rPr lang="en-US" sz="2000" b="1" dirty="0"/>
              <a:t>Terri Staab </a:t>
            </a:r>
            <a:r>
              <a:rPr lang="en-US" sz="2000" dirty="0"/>
              <a:t>at DOL (tstaab@dol.wa.gov).</a:t>
            </a:r>
          </a:p>
        </p:txBody>
      </p:sp>
    </p:spTree>
    <p:extLst>
      <p:ext uri="{BB962C8B-B14F-4D97-AF65-F5344CB8AC3E}">
        <p14:creationId xmlns:p14="http://schemas.microsoft.com/office/powerpoint/2010/main" val="153229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5" name="Content Placeholder 4"/>
          <p:cNvSpPr>
            <a:spLocks noGrp="1"/>
          </p:cNvSpPr>
          <p:nvPr>
            <p:ph idx="1"/>
          </p:nvPr>
        </p:nvSpPr>
        <p:spPr>
          <a:xfrm>
            <a:off x="1981200" y="1295407"/>
            <a:ext cx="8229600" cy="4830763"/>
          </a:xfrm>
        </p:spPr>
        <p:txBody>
          <a:bodyPr>
            <a:normAutofit fontScale="85000" lnSpcReduction="10000"/>
          </a:bodyPr>
          <a:lstStyle/>
          <a:p>
            <a:pPr marL="0" indent="0">
              <a:buNone/>
            </a:pPr>
            <a:r>
              <a:rPr lang="en-US" dirty="0"/>
              <a:t>Federal law requires each state to have a Strategic Highway Safety Plan (SHSP), which coordinates with the state’s:</a:t>
            </a:r>
          </a:p>
          <a:p>
            <a:pPr marL="0" indent="0">
              <a:buNone/>
            </a:pPr>
            <a:endParaRPr lang="en-US" sz="2600" dirty="0"/>
          </a:p>
          <a:p>
            <a:pPr lvl="1"/>
            <a:r>
              <a:rPr lang="en-US" dirty="0">
                <a:latin typeface="Myriad Pro"/>
              </a:rPr>
              <a:t>Highway Safety Plan, </a:t>
            </a:r>
          </a:p>
          <a:p>
            <a:pPr lvl="1"/>
            <a:r>
              <a:rPr lang="en-US" dirty="0">
                <a:latin typeface="Myriad Pro"/>
              </a:rPr>
              <a:t>Commercial Vehicle Safety Plan, and </a:t>
            </a:r>
          </a:p>
          <a:p>
            <a:pPr lvl="1"/>
            <a:r>
              <a:rPr lang="en-US" dirty="0">
                <a:latin typeface="Myriad Pro"/>
              </a:rPr>
              <a:t>Highway Safety Improvement Plan.</a:t>
            </a:r>
          </a:p>
          <a:p>
            <a:pPr marL="0" indent="0">
              <a:buNone/>
            </a:pPr>
            <a:endParaRPr lang="en-US" dirty="0"/>
          </a:p>
          <a:p>
            <a:pPr marL="0" indent="0">
              <a:buNone/>
            </a:pPr>
            <a:r>
              <a:rPr lang="en-US" b="1" i="1" dirty="0"/>
              <a:t>Washington’s SHSP is called Target Zero.  </a:t>
            </a:r>
            <a:r>
              <a:rPr lang="en-US" dirty="0"/>
              <a:t>It is a practitioner’s plan, uniting contributing organizations toward a </a:t>
            </a:r>
            <a:r>
              <a:rPr lang="en-US" i="1" dirty="0">
                <a:effectLst>
                  <a:outerShdw blurRad="38100" dist="38100" dir="2700000" algn="tl">
                    <a:srgbClr val="000000">
                      <a:alpha val="43137"/>
                    </a:srgbClr>
                  </a:outerShdw>
                </a:effectLst>
              </a:rPr>
              <a:t>common goal </a:t>
            </a:r>
            <a:r>
              <a:rPr lang="en-US" dirty="0"/>
              <a:t>of zero traffic fatalities and serious injuries on Washington roadways by 2030.</a:t>
            </a:r>
          </a:p>
        </p:txBody>
      </p:sp>
    </p:spTree>
    <p:extLst>
      <p:ext uri="{BB962C8B-B14F-4D97-AF65-F5344CB8AC3E}">
        <p14:creationId xmlns:p14="http://schemas.microsoft.com/office/powerpoint/2010/main" val="8098126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52CC3E-C3A0-D741-A1E4-9C41C6248D05}"/>
              </a:ext>
            </a:extLst>
          </p:cNvPr>
          <p:cNvSpPr>
            <a:spLocks noGrp="1"/>
          </p:cNvSpPr>
          <p:nvPr>
            <p:ph type="ctrTitle"/>
          </p:nvPr>
        </p:nvSpPr>
        <p:spPr>
          <a:xfrm>
            <a:off x="2533298" y="1976528"/>
            <a:ext cx="7090913" cy="2322662"/>
          </a:xfrm>
        </p:spPr>
        <p:txBody>
          <a:bodyPr>
            <a:normAutofit fontScale="90000"/>
          </a:bodyPr>
          <a:lstStyle/>
          <a:p>
            <a:r>
              <a:rPr lang="en-US" dirty="0" smtClean="0">
                <a:solidFill>
                  <a:schemeClr val="accent2"/>
                </a:solidFill>
              </a:rPr>
              <a:t>OSPI TSE Program Approval</a:t>
            </a:r>
            <a:br>
              <a:rPr lang="en-US" dirty="0" smtClean="0">
                <a:solidFill>
                  <a:schemeClr val="accent2"/>
                </a:solidFill>
              </a:rPr>
            </a:br>
            <a:r>
              <a:rPr lang="en-US" dirty="0" smtClean="0">
                <a:solidFill>
                  <a:schemeClr val="accent2"/>
                </a:solidFill>
              </a:rPr>
              <a:t>and </a:t>
            </a:r>
            <a:br>
              <a:rPr lang="en-US" dirty="0" smtClean="0">
                <a:solidFill>
                  <a:schemeClr val="accent2"/>
                </a:solidFill>
              </a:rPr>
            </a:br>
            <a:r>
              <a:rPr lang="en-US" dirty="0" smtClean="0">
                <a:solidFill>
                  <a:schemeClr val="accent2"/>
                </a:solidFill>
              </a:rPr>
              <a:t>DOL Certification</a:t>
            </a:r>
            <a:endParaRPr lang="en-US" dirty="0">
              <a:solidFill>
                <a:schemeClr val="accent2"/>
              </a:solidFill>
            </a:endParaRPr>
          </a:p>
        </p:txBody>
      </p:sp>
      <p:sp>
        <p:nvSpPr>
          <p:cNvPr id="4" name="Title 4">
            <a:extLst>
              <a:ext uri="{FF2B5EF4-FFF2-40B4-BE49-F238E27FC236}">
                <a16:creationId xmlns:a16="http://schemas.microsoft.com/office/drawing/2014/main" xmlns="" id="{EEC2653B-09B9-2F4B-BFD1-78702681655A}"/>
              </a:ext>
            </a:extLst>
          </p:cNvPr>
          <p:cNvSpPr txBox="1">
            <a:spLocks/>
          </p:cNvSpPr>
          <p:nvPr/>
        </p:nvSpPr>
        <p:spPr>
          <a:xfrm>
            <a:off x="1524000" y="5224008"/>
            <a:ext cx="9144000" cy="423405"/>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b="0" kern="1200">
                <a:solidFill>
                  <a:schemeClr val="tx1"/>
                </a:solidFill>
                <a:latin typeface="Segoe UI Light" panose="020B0502040204020203" pitchFamily="34" charset="0"/>
                <a:ea typeface="+mj-ea"/>
                <a:cs typeface="Segoe UI Light" panose="020B0502040204020203" pitchFamily="34" charset="0"/>
              </a:defRPr>
            </a:lvl1pPr>
          </a:lstStyle>
          <a:p>
            <a:r>
              <a:rPr lang="en-US" sz="1800" b="1" dirty="0">
                <a:solidFill>
                  <a:srgbClr val="244A5F"/>
                </a:solidFill>
              </a:rPr>
              <a:t>Office of Superintendent of Public Instruction</a:t>
            </a:r>
          </a:p>
        </p:txBody>
      </p:sp>
      <p:sp>
        <p:nvSpPr>
          <p:cNvPr id="5" name="Subtitle 5">
            <a:extLst>
              <a:ext uri="{FF2B5EF4-FFF2-40B4-BE49-F238E27FC236}">
                <a16:creationId xmlns:a16="http://schemas.microsoft.com/office/drawing/2014/main" xmlns="" id="{564D0AD3-C11C-FE46-A133-7DBA0BD9443F}"/>
              </a:ext>
            </a:extLst>
          </p:cNvPr>
          <p:cNvSpPr txBox="1">
            <a:spLocks/>
          </p:cNvSpPr>
          <p:nvPr/>
        </p:nvSpPr>
        <p:spPr>
          <a:xfrm>
            <a:off x="2667000" y="5676896"/>
            <a:ext cx="6858000" cy="31725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Palatino Linotype" panose="02040502050505030304"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Palatino Linotype" panose="02040502050505030304"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Palatino Linotype" panose="02040502050505030304"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alatino Linotype" panose="02040502050505030304"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alatino Linotype" panose="02040502050505030304"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rgbClr val="244A5F"/>
                </a:solidFill>
              </a:rPr>
              <a:t>Patti Enbody, Program Supervisor</a:t>
            </a:r>
          </a:p>
        </p:txBody>
      </p:sp>
    </p:spTree>
    <p:extLst>
      <p:ext uri="{BB962C8B-B14F-4D97-AF65-F5344CB8AC3E}">
        <p14:creationId xmlns:p14="http://schemas.microsoft.com/office/powerpoint/2010/main" val="27270478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Education</a:t>
            </a:r>
            <a:endParaRPr lang="en-US" dirty="0"/>
          </a:p>
        </p:txBody>
      </p:sp>
      <p:sp>
        <p:nvSpPr>
          <p:cNvPr id="3" name="Content Placeholder 2">
            <a:extLst>
              <a:ext uri="{FF2B5EF4-FFF2-40B4-BE49-F238E27FC236}">
                <a16:creationId xmlns:a16="http://schemas.microsoft.com/office/drawing/2014/main" xmlns="" id="{2F23AE95-4D0A-284B-9D54-62B8D4F484DE}"/>
              </a:ext>
            </a:extLst>
          </p:cNvPr>
          <p:cNvSpPr>
            <a:spLocks noGrp="1"/>
          </p:cNvSpPr>
          <p:nvPr>
            <p:ph idx="1"/>
          </p:nvPr>
        </p:nvSpPr>
        <p:spPr/>
        <p:txBody>
          <a:bodyPr>
            <a:normAutofit/>
          </a:bodyPr>
          <a:lstStyle/>
          <a:p>
            <a:r>
              <a:rPr lang="en-US" sz="2700" dirty="0"/>
              <a:t>TSE endorsed and lifetime</a:t>
            </a:r>
          </a:p>
          <a:p>
            <a:pPr lvl="1"/>
            <a:r>
              <a:rPr lang="en-US" sz="2700" dirty="0"/>
              <a:t>40 clock hours every 5 years	</a:t>
            </a:r>
          </a:p>
          <a:p>
            <a:r>
              <a:rPr lang="en-US" sz="2700" dirty="0"/>
              <a:t>Conditional</a:t>
            </a:r>
          </a:p>
          <a:p>
            <a:pPr lvl="1"/>
            <a:r>
              <a:rPr lang="en-US" sz="2700" dirty="0"/>
              <a:t>60 hours coursework – 12 must be TSE related – every 2 years</a:t>
            </a:r>
          </a:p>
        </p:txBody>
      </p:sp>
    </p:spTree>
    <p:extLst>
      <p:ext uri="{BB962C8B-B14F-4D97-AF65-F5344CB8AC3E}">
        <p14:creationId xmlns:p14="http://schemas.microsoft.com/office/powerpoint/2010/main" val="23100380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OSPI TSE Program Data</a:t>
            </a:r>
          </a:p>
        </p:txBody>
      </p:sp>
      <p:sp>
        <p:nvSpPr>
          <p:cNvPr id="3" name="Content Placeholder 2">
            <a:extLst>
              <a:ext uri="{FF2B5EF4-FFF2-40B4-BE49-F238E27FC236}">
                <a16:creationId xmlns:a16="http://schemas.microsoft.com/office/drawing/2014/main" xmlns="" id="{2F23AE95-4D0A-284B-9D54-62B8D4F484DE}"/>
              </a:ext>
            </a:extLst>
          </p:cNvPr>
          <p:cNvSpPr>
            <a:spLocks noGrp="1"/>
          </p:cNvSpPr>
          <p:nvPr>
            <p:ph idx="1"/>
          </p:nvPr>
        </p:nvSpPr>
        <p:spPr/>
        <p:txBody>
          <a:bodyPr/>
          <a:lstStyle/>
          <a:p>
            <a:r>
              <a:rPr lang="en-US" sz="2700" dirty="0"/>
              <a:t>Updated every year</a:t>
            </a:r>
          </a:p>
          <a:p>
            <a:r>
              <a:rPr lang="en-US" sz="2700" dirty="0"/>
              <a:t>TSE Coordinator information</a:t>
            </a:r>
          </a:p>
          <a:p>
            <a:r>
              <a:rPr lang="en-US" sz="2700" dirty="0"/>
              <a:t>Personnel/instructors active</a:t>
            </a:r>
          </a:p>
          <a:p>
            <a:r>
              <a:rPr lang="en-US" sz="2700" dirty="0"/>
              <a:t>Vehicle data</a:t>
            </a:r>
          </a:p>
          <a:p>
            <a:r>
              <a:rPr lang="en-US" sz="2700" dirty="0"/>
              <a:t>Schools current</a:t>
            </a:r>
          </a:p>
          <a:p>
            <a:endParaRPr lang="en-US" dirty="0"/>
          </a:p>
        </p:txBody>
      </p:sp>
    </p:spTree>
    <p:extLst>
      <p:ext uri="{BB962C8B-B14F-4D97-AF65-F5344CB8AC3E}">
        <p14:creationId xmlns:p14="http://schemas.microsoft.com/office/powerpoint/2010/main" val="32205877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OSPI TSE Program Data</a:t>
            </a:r>
          </a:p>
        </p:txBody>
      </p:sp>
      <p:pic>
        <p:nvPicPr>
          <p:cNvPr id="7" name="Picture 6"/>
          <p:cNvPicPr>
            <a:picLocks noChangeAspect="1"/>
          </p:cNvPicPr>
          <p:nvPr/>
        </p:nvPicPr>
        <p:blipFill>
          <a:blip r:embed="rId3"/>
          <a:stretch>
            <a:fillRect/>
          </a:stretch>
        </p:blipFill>
        <p:spPr>
          <a:xfrm>
            <a:off x="1865977" y="1969313"/>
            <a:ext cx="8460046" cy="3319765"/>
          </a:xfrm>
          <a:prstGeom prst="rect">
            <a:avLst/>
          </a:prstGeom>
          <a:ln w="28575">
            <a:solidFill>
              <a:schemeClr val="tx1"/>
            </a:solidFill>
          </a:ln>
        </p:spPr>
      </p:pic>
    </p:spTree>
    <p:extLst>
      <p:ext uri="{BB962C8B-B14F-4D97-AF65-F5344CB8AC3E}">
        <p14:creationId xmlns:p14="http://schemas.microsoft.com/office/powerpoint/2010/main" val="38776048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OSPI TSE Program Data</a:t>
            </a:r>
          </a:p>
        </p:txBody>
      </p:sp>
      <p:sp>
        <p:nvSpPr>
          <p:cNvPr id="3" name="Content Placeholder 2">
            <a:extLst>
              <a:ext uri="{FF2B5EF4-FFF2-40B4-BE49-F238E27FC236}">
                <a16:creationId xmlns:a16="http://schemas.microsoft.com/office/drawing/2014/main" xmlns="" id="{2F23AE95-4D0A-284B-9D54-62B8D4F484DE}"/>
              </a:ext>
            </a:extLst>
          </p:cNvPr>
          <p:cNvSpPr>
            <a:spLocks noGrp="1"/>
          </p:cNvSpPr>
          <p:nvPr>
            <p:ph idx="1"/>
          </p:nvPr>
        </p:nvSpPr>
        <p:spPr/>
        <p:txBody>
          <a:bodyPr/>
          <a:lstStyle/>
          <a:p>
            <a:pPr lvl="0"/>
            <a:r>
              <a:rPr lang="en-US" dirty="0" smtClean="0">
                <a:solidFill>
                  <a:srgbClr val="244A5F"/>
                </a:solidFill>
              </a:rPr>
              <a:t>Personnel/Instructors – must match Registration</a:t>
            </a:r>
            <a:endParaRPr lang="en-US" dirty="0">
              <a:solidFill>
                <a:srgbClr val="244A5F"/>
              </a:solidFill>
            </a:endParaRPr>
          </a:p>
          <a:p>
            <a:pPr marL="0" indent="0">
              <a:buNone/>
            </a:pPr>
            <a:endParaRPr lang="en-US" dirty="0" smtClean="0"/>
          </a:p>
          <a:p>
            <a:pPr marL="0" indent="0">
              <a:buNone/>
            </a:pPr>
            <a:endParaRPr lang="en-US" dirty="0"/>
          </a:p>
        </p:txBody>
      </p:sp>
      <p:pic>
        <p:nvPicPr>
          <p:cNvPr id="11" name="Content Placeholder 3"/>
          <p:cNvPicPr>
            <a:picLocks noChangeAspect="1"/>
          </p:cNvPicPr>
          <p:nvPr/>
        </p:nvPicPr>
        <p:blipFill>
          <a:blip r:embed="rId3"/>
          <a:stretch>
            <a:fillRect/>
          </a:stretch>
        </p:blipFill>
        <p:spPr>
          <a:xfrm>
            <a:off x="1878317" y="2769542"/>
            <a:ext cx="8435366" cy="2600309"/>
          </a:xfrm>
          <a:prstGeom prst="rect">
            <a:avLst/>
          </a:prstGeom>
          <a:ln w="28575">
            <a:solidFill>
              <a:schemeClr val="tx1"/>
            </a:solidFill>
          </a:ln>
        </p:spPr>
      </p:pic>
      <p:sp>
        <p:nvSpPr>
          <p:cNvPr id="4" name="Rectangle 3"/>
          <p:cNvSpPr/>
          <p:nvPr/>
        </p:nvSpPr>
        <p:spPr>
          <a:xfrm>
            <a:off x="1970424" y="3561632"/>
            <a:ext cx="912243" cy="122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6997E"/>
              </a:solidFill>
            </a:endParaRPr>
          </a:p>
        </p:txBody>
      </p:sp>
      <p:pic>
        <p:nvPicPr>
          <p:cNvPr id="5" name="Picture 4"/>
          <p:cNvPicPr>
            <a:picLocks noChangeAspect="1"/>
          </p:cNvPicPr>
          <p:nvPr/>
        </p:nvPicPr>
        <p:blipFill>
          <a:blip r:embed="rId4"/>
          <a:stretch>
            <a:fillRect/>
          </a:stretch>
        </p:blipFill>
        <p:spPr>
          <a:xfrm>
            <a:off x="1963609" y="3941662"/>
            <a:ext cx="919052" cy="142124"/>
          </a:xfrm>
          <a:prstGeom prst="rect">
            <a:avLst/>
          </a:prstGeom>
        </p:spPr>
      </p:pic>
      <p:sp>
        <p:nvSpPr>
          <p:cNvPr id="7" name="Rectangle 6"/>
          <p:cNvSpPr/>
          <p:nvPr/>
        </p:nvSpPr>
        <p:spPr>
          <a:xfrm>
            <a:off x="1970417" y="4149595"/>
            <a:ext cx="957532" cy="1363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6997E"/>
              </a:solidFill>
            </a:endParaRPr>
          </a:p>
        </p:txBody>
      </p:sp>
      <p:sp>
        <p:nvSpPr>
          <p:cNvPr id="8" name="Rectangle 7"/>
          <p:cNvSpPr/>
          <p:nvPr/>
        </p:nvSpPr>
        <p:spPr>
          <a:xfrm>
            <a:off x="1970424" y="4351773"/>
            <a:ext cx="912243" cy="122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6997E"/>
              </a:solidFill>
            </a:endParaRPr>
          </a:p>
        </p:txBody>
      </p:sp>
      <p:sp>
        <p:nvSpPr>
          <p:cNvPr id="9" name="Rectangle 8"/>
          <p:cNvSpPr/>
          <p:nvPr/>
        </p:nvSpPr>
        <p:spPr>
          <a:xfrm>
            <a:off x="1963616" y="3760991"/>
            <a:ext cx="912243" cy="122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6997E"/>
              </a:solidFill>
            </a:endParaRPr>
          </a:p>
        </p:txBody>
      </p:sp>
    </p:spTree>
    <p:extLst>
      <p:ext uri="{BB962C8B-B14F-4D97-AF65-F5344CB8AC3E}">
        <p14:creationId xmlns:p14="http://schemas.microsoft.com/office/powerpoint/2010/main" val="2730087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OSPI TSE Program Data</a:t>
            </a:r>
          </a:p>
        </p:txBody>
      </p:sp>
      <p:pic>
        <p:nvPicPr>
          <p:cNvPr id="4" name="Picture 3"/>
          <p:cNvPicPr>
            <a:picLocks noChangeAspect="1"/>
          </p:cNvPicPr>
          <p:nvPr/>
        </p:nvPicPr>
        <p:blipFill>
          <a:blip r:embed="rId3"/>
          <a:stretch>
            <a:fillRect/>
          </a:stretch>
        </p:blipFill>
        <p:spPr>
          <a:xfrm>
            <a:off x="3668881" y="1954219"/>
            <a:ext cx="4519026" cy="3435098"/>
          </a:xfrm>
          <a:prstGeom prst="rect">
            <a:avLst/>
          </a:prstGeom>
          <a:ln w="28575">
            <a:solidFill>
              <a:schemeClr val="tx1"/>
            </a:solidFill>
          </a:ln>
        </p:spPr>
      </p:pic>
      <p:sp>
        <p:nvSpPr>
          <p:cNvPr id="5" name="Oval 4"/>
          <p:cNvSpPr/>
          <p:nvPr/>
        </p:nvSpPr>
        <p:spPr>
          <a:xfrm>
            <a:off x="5360606" y="4545043"/>
            <a:ext cx="511115" cy="420538"/>
          </a:xfrm>
          <a:prstGeom prst="ellipse">
            <a:avLst/>
          </a:prstGeom>
          <a:noFill/>
          <a:ln w="3810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solidFill>
                <a:srgbClr val="06997E"/>
              </a:solidFill>
            </a:endParaRPr>
          </a:p>
        </p:txBody>
      </p:sp>
    </p:spTree>
    <p:extLst>
      <p:ext uri="{BB962C8B-B14F-4D97-AF65-F5344CB8AC3E}">
        <p14:creationId xmlns:p14="http://schemas.microsoft.com/office/powerpoint/2010/main" val="35311168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OSPI TSE </a:t>
            </a:r>
            <a:r>
              <a:rPr lang="en-US" dirty="0" smtClean="0"/>
              <a:t>Application for Program Approval</a:t>
            </a:r>
            <a:endParaRPr lang="en-US" dirty="0"/>
          </a:p>
        </p:txBody>
      </p:sp>
      <p:pic>
        <p:nvPicPr>
          <p:cNvPr id="4" name="Content Placeholder 3"/>
          <p:cNvPicPr>
            <a:picLocks noGrp="1" noChangeAspect="1"/>
          </p:cNvPicPr>
          <p:nvPr>
            <p:ph idx="1"/>
          </p:nvPr>
        </p:nvPicPr>
        <p:blipFill>
          <a:blip r:embed="rId3"/>
          <a:stretch>
            <a:fillRect/>
          </a:stretch>
        </p:blipFill>
        <p:spPr>
          <a:xfrm>
            <a:off x="2619036" y="1954074"/>
            <a:ext cx="6785194" cy="3496749"/>
          </a:xfrm>
          <a:prstGeom prst="rect">
            <a:avLst/>
          </a:prstGeom>
          <a:ln w="28575">
            <a:solidFill>
              <a:schemeClr val="tx1"/>
            </a:solidFill>
          </a:ln>
        </p:spPr>
      </p:pic>
    </p:spTree>
    <p:extLst>
      <p:ext uri="{BB962C8B-B14F-4D97-AF65-F5344CB8AC3E}">
        <p14:creationId xmlns:p14="http://schemas.microsoft.com/office/powerpoint/2010/main" val="40666739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p:cNvPicPr>
            <a:picLocks noChangeAspect="1"/>
          </p:cNvPicPr>
          <p:nvPr/>
        </p:nvPicPr>
        <p:blipFill>
          <a:blip r:embed="rId3"/>
          <a:stretch>
            <a:fillRect/>
          </a:stretch>
        </p:blipFill>
        <p:spPr>
          <a:xfrm>
            <a:off x="2527313" y="1975235"/>
            <a:ext cx="7199291" cy="3467756"/>
          </a:xfrm>
          <a:prstGeom prst="rect">
            <a:avLst/>
          </a:prstGeom>
          <a:ln w="28575">
            <a:solidFill>
              <a:schemeClr val="tx1"/>
            </a:solidFill>
          </a:ln>
        </p:spPr>
      </p:pic>
      <p:sp>
        <p:nvSpPr>
          <p:cNvPr id="3" name="Oval 2"/>
          <p:cNvSpPr/>
          <p:nvPr/>
        </p:nvSpPr>
        <p:spPr>
          <a:xfrm>
            <a:off x="2475063" y="2261207"/>
            <a:ext cx="584978" cy="28208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6997E"/>
              </a:solidFill>
            </a:endParaRPr>
          </a:p>
        </p:txBody>
      </p:sp>
      <p:sp>
        <p:nvSpPr>
          <p:cNvPr id="6" name="Title 1"/>
          <p:cNvSpPr>
            <a:spLocks noGrp="1"/>
          </p:cNvSpPr>
          <p:nvPr>
            <p:ph type="title"/>
          </p:nvPr>
        </p:nvSpPr>
        <p:spPr>
          <a:xfrm>
            <a:off x="838200" y="365125"/>
            <a:ext cx="10515600" cy="1325563"/>
          </a:xfrm>
        </p:spPr>
        <p:txBody>
          <a:bodyPr/>
          <a:lstStyle/>
          <a:p>
            <a:r>
              <a:rPr lang="en-US" dirty="0"/>
              <a:t>OSPI TSE </a:t>
            </a:r>
            <a:r>
              <a:rPr lang="en-US" dirty="0" smtClean="0"/>
              <a:t>Application for Program Approval</a:t>
            </a:r>
            <a:endParaRPr lang="en-US" dirty="0"/>
          </a:p>
        </p:txBody>
      </p:sp>
    </p:spTree>
    <p:extLst>
      <p:ext uri="{BB962C8B-B14F-4D97-AF65-F5344CB8AC3E}">
        <p14:creationId xmlns:p14="http://schemas.microsoft.com/office/powerpoint/2010/main" val="19386358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OSPI School District/Instructor Registration</a:t>
            </a:r>
            <a:endParaRPr lang="en-US" dirty="0"/>
          </a:p>
        </p:txBody>
      </p:sp>
      <p:sp>
        <p:nvSpPr>
          <p:cNvPr id="3" name="Content Placeholder 2">
            <a:extLst>
              <a:ext uri="{FF2B5EF4-FFF2-40B4-BE49-F238E27FC236}">
                <a16:creationId xmlns:a16="http://schemas.microsoft.com/office/drawing/2014/main" xmlns="" id="{2F23AE95-4D0A-284B-9D54-62B8D4F484DE}"/>
              </a:ext>
            </a:extLst>
          </p:cNvPr>
          <p:cNvSpPr>
            <a:spLocks noGrp="1"/>
          </p:cNvSpPr>
          <p:nvPr>
            <p:ph idx="1"/>
          </p:nvPr>
        </p:nvSpPr>
        <p:spPr/>
        <p:txBody>
          <a:bodyPr/>
          <a:lstStyle/>
          <a:p>
            <a:r>
              <a:rPr lang="en-US" sz="2400" dirty="0"/>
              <a:t>Send instructor information when add or delete from district</a:t>
            </a:r>
          </a:p>
          <a:p>
            <a:r>
              <a:rPr lang="en-US" sz="2400" dirty="0"/>
              <a:t>Instructors must match Personnel listed in OSPI TSE Program database</a:t>
            </a:r>
          </a:p>
          <a:p>
            <a:endParaRPr lang="en-US" dirty="0"/>
          </a:p>
        </p:txBody>
      </p:sp>
    </p:spTree>
    <p:extLst>
      <p:ext uri="{BB962C8B-B14F-4D97-AF65-F5344CB8AC3E}">
        <p14:creationId xmlns:p14="http://schemas.microsoft.com/office/powerpoint/2010/main" val="14789259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OSPI School District/Instructor Registration</a:t>
            </a:r>
          </a:p>
        </p:txBody>
      </p:sp>
      <p:pic>
        <p:nvPicPr>
          <p:cNvPr id="5" name="Content Placeholder 3"/>
          <p:cNvPicPr>
            <a:picLocks noChangeAspect="1"/>
          </p:cNvPicPr>
          <p:nvPr/>
        </p:nvPicPr>
        <p:blipFill>
          <a:blip r:embed="rId3"/>
          <a:stretch>
            <a:fillRect/>
          </a:stretch>
        </p:blipFill>
        <p:spPr>
          <a:xfrm>
            <a:off x="2147366" y="2168136"/>
            <a:ext cx="7891991" cy="3128523"/>
          </a:xfrm>
          <a:prstGeom prst="rect">
            <a:avLst/>
          </a:prstGeom>
          <a:ln w="28575">
            <a:solidFill>
              <a:schemeClr val="tx1"/>
            </a:solidFill>
          </a:ln>
        </p:spPr>
      </p:pic>
    </p:spTree>
    <p:extLst>
      <p:ext uri="{BB962C8B-B14F-4D97-AF65-F5344CB8AC3E}">
        <p14:creationId xmlns:p14="http://schemas.microsoft.com/office/powerpoint/2010/main" val="197972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Target Zero – Data through 2014</a:t>
            </a:r>
            <a:endParaRPr lang="en-US" dirty="0"/>
          </a:p>
        </p:txBody>
      </p:sp>
      <p:pic>
        <p:nvPicPr>
          <p:cNvPr id="5" name="Content Placeholder 4"/>
          <p:cNvPicPr>
            <a:picLocks noGrp="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914400"/>
            <a:ext cx="8458200" cy="5715000"/>
          </a:xfrm>
          <a:prstGeom prst="rect">
            <a:avLst/>
          </a:prstGeom>
          <a:noFill/>
        </p:spPr>
      </p:pic>
    </p:spTree>
    <p:extLst>
      <p:ext uri="{BB962C8B-B14F-4D97-AF65-F5344CB8AC3E}">
        <p14:creationId xmlns:p14="http://schemas.microsoft.com/office/powerpoint/2010/main" val="30787230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3000" dirty="0"/>
              <a:t>Call or email if you have questions or need </a:t>
            </a:r>
            <a:r>
              <a:rPr lang="en-US" sz="3000" dirty="0" smtClean="0"/>
              <a:t>assistance:</a:t>
            </a:r>
          </a:p>
          <a:p>
            <a:pPr marL="0" indent="0" algn="ctr">
              <a:buNone/>
            </a:pPr>
            <a:r>
              <a:rPr lang="en-US" sz="3000" dirty="0" smtClean="0"/>
              <a:t>Patti </a:t>
            </a:r>
            <a:r>
              <a:rPr lang="en-US" sz="3000" dirty="0"/>
              <a:t>Enbody:  (360) </a:t>
            </a:r>
            <a:r>
              <a:rPr lang="en-US" sz="3000" dirty="0" smtClean="0"/>
              <a:t>725-6122</a:t>
            </a:r>
          </a:p>
          <a:p>
            <a:pPr marL="0" indent="0" algn="ctr">
              <a:buNone/>
            </a:pPr>
            <a:r>
              <a:rPr lang="en-US" sz="3000" dirty="0" smtClean="0"/>
              <a:t>patti.enbody@k12.wa.us</a:t>
            </a:r>
            <a:endParaRPr lang="en-US" sz="3000" dirty="0"/>
          </a:p>
        </p:txBody>
      </p:sp>
    </p:spTree>
    <p:extLst>
      <p:ext uri="{BB962C8B-B14F-4D97-AF65-F5344CB8AC3E}">
        <p14:creationId xmlns:p14="http://schemas.microsoft.com/office/powerpoint/2010/main" val="28803490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944" y="121518"/>
            <a:ext cx="5715000" cy="523220"/>
          </a:xfrm>
          <a:prstGeom prst="rect">
            <a:avLst/>
          </a:prstGeom>
          <a:noFill/>
        </p:spPr>
        <p:txBody>
          <a:bodyPr wrap="square" rtlCol="0">
            <a:spAutoFit/>
          </a:bodyPr>
          <a:lstStyle/>
          <a:p>
            <a:r>
              <a:rPr lang="en-US" sz="2800" dirty="0">
                <a:solidFill>
                  <a:schemeClr val="bg1"/>
                </a:solidFill>
                <a:latin typeface="Myriad Pro"/>
              </a:rPr>
              <a:t>Certification Process</a:t>
            </a:r>
          </a:p>
        </p:txBody>
      </p:sp>
      <p:sp>
        <p:nvSpPr>
          <p:cNvPr id="4" name="Content Placeholder 3"/>
          <p:cNvSpPr>
            <a:spLocks noGrp="1"/>
          </p:cNvSpPr>
          <p:nvPr>
            <p:ph sz="half" idx="1"/>
          </p:nvPr>
        </p:nvSpPr>
        <p:spPr>
          <a:xfrm>
            <a:off x="1828800" y="1371600"/>
            <a:ext cx="3048000" cy="905522"/>
          </a:xfrm>
        </p:spPr>
        <p:txBody>
          <a:bodyPr>
            <a:noAutofit/>
          </a:bodyPr>
          <a:lstStyle/>
          <a:p>
            <a:pPr marL="0" indent="0">
              <a:buNone/>
            </a:pPr>
            <a:r>
              <a:rPr lang="en-US" sz="1800" dirty="0">
                <a:latin typeface="Myriad Pro"/>
                <a:cs typeface="Calibri" panose="020F0502020204030204" pitchFamily="34" charset="0"/>
              </a:rPr>
              <a:t>❶ Complete TSE Program Approval Application (OSPI)</a:t>
            </a:r>
          </a:p>
          <a:p>
            <a:pPr marL="0" indent="0">
              <a:buNone/>
            </a:pPr>
            <a:endParaRPr lang="en-US" sz="1800" dirty="0">
              <a:latin typeface="Calibri" panose="020F0502020204030204" pitchFamily="34" charset="0"/>
              <a:cs typeface="Calibri" panose="020F0502020204030204" pitchFamily="34" charset="0"/>
            </a:endParaRPr>
          </a:p>
        </p:txBody>
      </p:sp>
      <p:pic>
        <p:nvPicPr>
          <p:cNvPr id="9" name="Picture 8"/>
          <p:cNvPicPr/>
          <p:nvPr/>
        </p:nvPicPr>
        <p:blipFill rotWithShape="1">
          <a:blip r:embed="rId3"/>
          <a:srcRect l="27884" t="19731" r="26122"/>
          <a:stretch/>
        </p:blipFill>
        <p:spPr bwMode="auto">
          <a:xfrm rot="954376">
            <a:off x="7892961" y="2612228"/>
            <a:ext cx="2266942" cy="3166623"/>
          </a:xfrm>
          <a:prstGeom prst="rect">
            <a:avLst/>
          </a:prstGeom>
          <a:ln>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10" name="Picture 9"/>
          <p:cNvPicPr/>
          <p:nvPr/>
        </p:nvPicPr>
        <p:blipFill rotWithShape="1">
          <a:blip r:embed="rId4"/>
          <a:srcRect l="28686" t="19731" r="26282" b="1561"/>
          <a:stretch/>
        </p:blipFill>
        <p:spPr bwMode="auto">
          <a:xfrm rot="548566">
            <a:off x="6560855" y="3004254"/>
            <a:ext cx="2529329" cy="3466473"/>
          </a:xfrm>
          <a:prstGeom prst="rect">
            <a:avLst/>
          </a:prstGeom>
          <a:ln>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13" name="Picture 12"/>
          <p:cNvPicPr/>
          <p:nvPr/>
        </p:nvPicPr>
        <p:blipFill rotWithShape="1">
          <a:blip r:embed="rId5"/>
          <a:srcRect l="28526" t="18647" r="25802" b="1995"/>
          <a:stretch/>
        </p:blipFill>
        <p:spPr bwMode="auto">
          <a:xfrm>
            <a:off x="5481599" y="2825325"/>
            <a:ext cx="2666999" cy="3602557"/>
          </a:xfrm>
          <a:prstGeom prst="rect">
            <a:avLst/>
          </a:prstGeom>
          <a:ln>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14" name="Picture 13"/>
          <p:cNvPicPr/>
          <p:nvPr/>
        </p:nvPicPr>
        <p:blipFill rotWithShape="1">
          <a:blip r:embed="rId6"/>
          <a:srcRect l="29648" t="8500" r="28846" b="4108"/>
          <a:stretch/>
        </p:blipFill>
        <p:spPr bwMode="auto">
          <a:xfrm>
            <a:off x="1864903" y="2794993"/>
            <a:ext cx="2783298" cy="3632889"/>
          </a:xfrm>
          <a:prstGeom prst="rect">
            <a:avLst/>
          </a:prstGeom>
          <a:ln>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15" name="Content Placeholder 3"/>
          <p:cNvSpPr>
            <a:spLocks noGrp="1"/>
          </p:cNvSpPr>
          <p:nvPr>
            <p:ph sz="half" idx="1"/>
          </p:nvPr>
        </p:nvSpPr>
        <p:spPr>
          <a:xfrm>
            <a:off x="5999944" y="1371600"/>
            <a:ext cx="3111592" cy="2362200"/>
          </a:xfrm>
        </p:spPr>
        <p:txBody>
          <a:bodyPr>
            <a:noAutofit/>
          </a:bodyPr>
          <a:lstStyle/>
          <a:p>
            <a:pPr marL="0" indent="0">
              <a:buNone/>
            </a:pPr>
            <a:r>
              <a:rPr lang="en-US" sz="1800" dirty="0">
                <a:latin typeface="Myriad Pro"/>
                <a:cs typeface="Calibri" panose="020F0502020204030204" pitchFamily="34" charset="0"/>
              </a:rPr>
              <a:t>❷ Complete School District/Instructor Registration (DOL)</a:t>
            </a:r>
          </a:p>
        </p:txBody>
      </p:sp>
    </p:spTree>
    <p:extLst>
      <p:ext uri="{BB962C8B-B14F-4D97-AF65-F5344CB8AC3E}">
        <p14:creationId xmlns:p14="http://schemas.microsoft.com/office/powerpoint/2010/main" val="222659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283" y="76200"/>
            <a:ext cx="5715000" cy="523220"/>
          </a:xfrm>
          <a:prstGeom prst="rect">
            <a:avLst/>
          </a:prstGeom>
          <a:noFill/>
        </p:spPr>
        <p:txBody>
          <a:bodyPr wrap="square" rtlCol="0">
            <a:spAutoFit/>
          </a:bodyPr>
          <a:lstStyle/>
          <a:p>
            <a:r>
              <a:rPr lang="en-US" sz="2800" dirty="0">
                <a:solidFill>
                  <a:schemeClr val="bg1"/>
                </a:solidFill>
                <a:latin typeface="Myriad Pro"/>
              </a:rPr>
              <a:t>Certification Process</a:t>
            </a:r>
          </a:p>
        </p:txBody>
      </p:sp>
      <p:sp>
        <p:nvSpPr>
          <p:cNvPr id="4" name="Content Placeholder 3"/>
          <p:cNvSpPr>
            <a:spLocks noGrp="1"/>
          </p:cNvSpPr>
          <p:nvPr>
            <p:ph sz="half" idx="1"/>
          </p:nvPr>
        </p:nvSpPr>
        <p:spPr>
          <a:xfrm>
            <a:off x="2057400" y="1371600"/>
            <a:ext cx="3048000" cy="3877322"/>
          </a:xfrm>
        </p:spPr>
        <p:txBody>
          <a:bodyPr>
            <a:noAutofit/>
          </a:bodyPr>
          <a:lstStyle/>
          <a:p>
            <a:pPr marL="0" indent="0">
              <a:buNone/>
            </a:pPr>
            <a:r>
              <a:rPr lang="en-US" sz="1800" dirty="0">
                <a:latin typeface="Myriad Pro"/>
                <a:cs typeface="Calibri" panose="020F0502020204030204" pitchFamily="34" charset="0"/>
              </a:rPr>
              <a:t>❸ Return both forms to OSPI.</a:t>
            </a:r>
          </a:p>
          <a:p>
            <a:pPr marL="0" indent="0">
              <a:buNone/>
            </a:pPr>
            <a:endParaRPr lang="en-US" sz="1800" dirty="0">
              <a:latin typeface="Calibri" panose="020F0502020204030204" pitchFamily="34" charset="0"/>
              <a:cs typeface="Calibri" panose="020F0502020204030204" pitchFamily="34" charset="0"/>
            </a:endParaRPr>
          </a:p>
          <a:p>
            <a:pPr marL="0" indent="0">
              <a:buNone/>
            </a:pPr>
            <a:r>
              <a:rPr lang="en-US" sz="1800" dirty="0">
                <a:latin typeface="Myriad Pro"/>
                <a:cs typeface="Calibri" panose="020F0502020204030204" pitchFamily="34" charset="0"/>
              </a:rPr>
              <a:t>❹ OSPI will review your applications to approve your program and instructors.</a:t>
            </a:r>
            <a:br>
              <a:rPr lang="en-US" sz="1800" dirty="0">
                <a:latin typeface="Myriad Pro"/>
                <a:cs typeface="Calibri" panose="020F0502020204030204" pitchFamily="34" charset="0"/>
              </a:rPr>
            </a:br>
            <a:endParaRPr lang="en-US" sz="1800" dirty="0">
              <a:latin typeface="Myriad Pro"/>
              <a:cs typeface="Calibri" panose="020F0502020204030204" pitchFamily="34" charset="0"/>
            </a:endParaRPr>
          </a:p>
          <a:p>
            <a:pPr marL="0" indent="0">
              <a:buNone/>
            </a:pPr>
            <a:r>
              <a:rPr lang="en-US" sz="1800" dirty="0">
                <a:latin typeface="Myriad Pro"/>
                <a:cs typeface="Calibri" panose="020F0502020204030204" pitchFamily="34" charset="0"/>
              </a:rPr>
              <a:t>❺ Your OSPI approved application will be returned to DOL, and DOL will contact you when your program is certified.</a:t>
            </a:r>
          </a:p>
          <a:p>
            <a:pPr marL="0" indent="0">
              <a:buNone/>
            </a:pPr>
            <a:endParaRPr lang="en-US" sz="1800" dirty="0">
              <a:latin typeface="Myriad Pro"/>
              <a:cs typeface="Calibri" panose="020F0502020204030204" pitchFamily="34" charset="0"/>
            </a:endParaRPr>
          </a:p>
        </p:txBody>
      </p:sp>
      <p:pic>
        <p:nvPicPr>
          <p:cNvPr id="17" name="Picture 16"/>
          <p:cNvPicPr/>
          <p:nvPr/>
        </p:nvPicPr>
        <p:blipFill rotWithShape="1">
          <a:blip r:embed="rId3"/>
          <a:srcRect l="28686" t="19731" r="26282" b="1561"/>
          <a:stretch/>
        </p:blipFill>
        <p:spPr bwMode="auto">
          <a:xfrm>
            <a:off x="6914158" y="1295407"/>
            <a:ext cx="2991849" cy="3772547"/>
          </a:xfrm>
          <a:prstGeom prst="rect">
            <a:avLst/>
          </a:prstGeom>
          <a:ln>
            <a:solidFill>
              <a:schemeClr val="tx1"/>
            </a:solidFill>
          </a:ln>
          <a:effectLst>
            <a:outerShdw blurRad="50800" dist="38100" dir="2700000" algn="tl" rotWithShape="0">
              <a:srgbClr val="A37A66">
                <a:alpha val="40000"/>
              </a:srgbClr>
            </a:outerShdw>
          </a:effectLst>
          <a:extLst>
            <a:ext uri="{53640926-AAD7-44D8-BBD7-CCE9431645EC}">
              <a14:shadowObscured xmlns:a14="http://schemas.microsoft.com/office/drawing/2010/main"/>
            </a:ext>
          </a:extLst>
        </p:spPr>
      </p:pic>
      <p:pic>
        <p:nvPicPr>
          <p:cNvPr id="18" name="Picture 17"/>
          <p:cNvPicPr/>
          <p:nvPr/>
        </p:nvPicPr>
        <p:blipFill rotWithShape="1">
          <a:blip r:embed="rId3"/>
          <a:srcRect l="28686" t="19731" r="26282" b="1561"/>
          <a:stretch/>
        </p:blipFill>
        <p:spPr bwMode="auto">
          <a:xfrm>
            <a:off x="6858007" y="1332860"/>
            <a:ext cx="2991849" cy="3772547"/>
          </a:xfrm>
          <a:prstGeom prst="rect">
            <a:avLst/>
          </a:prstGeom>
          <a:ln>
            <a:solidFill>
              <a:schemeClr val="tx1"/>
            </a:solidFill>
          </a:ln>
          <a:effectLst>
            <a:outerShdw blurRad="50800" dist="38100" dir="2700000" algn="tl" rotWithShape="0">
              <a:srgbClr val="A37A66">
                <a:alpha val="40000"/>
              </a:srgbClr>
            </a:outerShdw>
          </a:effectLst>
          <a:extLst>
            <a:ext uri="{53640926-AAD7-44D8-BBD7-CCE9431645EC}">
              <a14:shadowObscured xmlns:a14="http://schemas.microsoft.com/office/drawing/2010/main"/>
            </a:ext>
          </a:extLst>
        </p:spPr>
      </p:pic>
      <p:pic>
        <p:nvPicPr>
          <p:cNvPr id="19" name="Picture 18"/>
          <p:cNvPicPr/>
          <p:nvPr/>
        </p:nvPicPr>
        <p:blipFill rotWithShape="1">
          <a:blip r:embed="rId4"/>
          <a:srcRect l="28526" t="18647" r="25802" b="1995"/>
          <a:stretch/>
        </p:blipFill>
        <p:spPr bwMode="auto">
          <a:xfrm>
            <a:off x="6781807" y="1371607"/>
            <a:ext cx="3040857" cy="4105275"/>
          </a:xfrm>
          <a:prstGeom prst="rect">
            <a:avLst/>
          </a:prstGeom>
          <a:ln>
            <a:solidFill>
              <a:schemeClr val="tx1"/>
            </a:solidFill>
          </a:ln>
          <a:effectLst>
            <a:outerShdw blurRad="50800" dist="38100" dir="2700000" algn="tl" rotWithShape="0">
              <a:srgbClr val="A37A66">
                <a:alpha val="40000"/>
              </a:srgbClr>
            </a:outerShdw>
          </a:effectLst>
          <a:extLst>
            <a:ext uri="{53640926-AAD7-44D8-BBD7-CCE9431645EC}">
              <a14:shadowObscured xmlns:a14="http://schemas.microsoft.com/office/drawing/2010/main"/>
            </a:ext>
          </a:extLst>
        </p:spPr>
      </p:pic>
      <p:pic>
        <p:nvPicPr>
          <p:cNvPr id="20" name="Picture 19"/>
          <p:cNvPicPr/>
          <p:nvPr/>
        </p:nvPicPr>
        <p:blipFill rotWithShape="1">
          <a:blip r:embed="rId5"/>
          <a:srcRect l="29648" t="8500" r="28846" b="4108"/>
          <a:stretch/>
        </p:blipFill>
        <p:spPr bwMode="auto">
          <a:xfrm>
            <a:off x="6019807" y="1701766"/>
            <a:ext cx="3144249" cy="4023414"/>
          </a:xfrm>
          <a:prstGeom prst="rect">
            <a:avLst/>
          </a:prstGeom>
          <a:ln>
            <a:solidFill>
              <a:schemeClr val="tx1"/>
            </a:solidFill>
          </a:ln>
          <a:effectLst>
            <a:outerShdw blurRad="50800" dist="38100" dir="2700000" algn="tl" rotWithShape="0">
              <a:srgbClr val="002060">
                <a:alpha val="4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06448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38600" y="1295407"/>
            <a:ext cx="6770884" cy="4401205"/>
          </a:xfrm>
          <a:prstGeom prst="rect">
            <a:avLst/>
          </a:prstGeom>
        </p:spPr>
        <p:txBody>
          <a:bodyPr wrap="square">
            <a:spAutoFit/>
          </a:bodyPr>
          <a:lstStyle/>
          <a:p>
            <a:r>
              <a:rPr lang="en-US" sz="2800" dirty="0"/>
              <a:t>What if I have more questions?</a:t>
            </a:r>
          </a:p>
          <a:p>
            <a:endParaRPr lang="en-US" sz="2800" dirty="0"/>
          </a:p>
          <a:p>
            <a:pPr algn="ctr"/>
            <a:r>
              <a:rPr lang="en-US" sz="2800" dirty="0"/>
              <a:t>Contact  DOL</a:t>
            </a:r>
          </a:p>
          <a:p>
            <a:pPr algn="ctr"/>
            <a:r>
              <a:rPr lang="en-US" sz="2800" dirty="0"/>
              <a:t>Terri Staab at 360.664.6692 or </a:t>
            </a:r>
            <a:r>
              <a:rPr lang="en-US" sz="2800" dirty="0">
                <a:hlinkClick r:id="rId3"/>
              </a:rPr>
              <a:t>tstaab@dol.wa.gov</a:t>
            </a:r>
            <a:endParaRPr lang="en-US" sz="2800" dirty="0"/>
          </a:p>
          <a:p>
            <a:pPr algn="ctr"/>
            <a:r>
              <a:rPr lang="en-US" sz="2800" dirty="0"/>
              <a:t/>
            </a:r>
            <a:br>
              <a:rPr lang="en-US" sz="2800" dirty="0"/>
            </a:br>
            <a:r>
              <a:rPr lang="en-US" sz="2800" dirty="0"/>
              <a:t>Contact OSPI</a:t>
            </a:r>
          </a:p>
          <a:p>
            <a:pPr algn="ctr"/>
            <a:r>
              <a:rPr lang="en-US" sz="2800" dirty="0"/>
              <a:t>Patti Enbody at (360) 725-6122</a:t>
            </a:r>
          </a:p>
          <a:p>
            <a:pPr algn="ctr"/>
            <a:r>
              <a:rPr lang="en-US" sz="2800" dirty="0">
                <a:hlinkClick r:id="rId4"/>
              </a:rPr>
              <a:t>patti.enbody@k12.wa.us</a:t>
            </a:r>
            <a:r>
              <a:rPr lang="en-US" sz="2800" dirty="0"/>
              <a:t>  </a:t>
            </a:r>
          </a:p>
          <a:p>
            <a:r>
              <a:rPr lang="en-US" sz="2800" dirty="0"/>
              <a:t> </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9800" y="3733800"/>
            <a:ext cx="1547169" cy="1547169"/>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1600" y="2590800"/>
            <a:ext cx="2743200" cy="496047"/>
          </a:xfrm>
          <a:prstGeom prst="rect">
            <a:avLst/>
          </a:prstGeom>
        </p:spPr>
      </p:pic>
    </p:spTree>
    <p:extLst>
      <p:ext uri="{BB962C8B-B14F-4D97-AF65-F5344CB8AC3E}">
        <p14:creationId xmlns:p14="http://schemas.microsoft.com/office/powerpoint/2010/main" val="17196318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230" y="64561"/>
            <a:ext cx="5715000" cy="523220"/>
          </a:xfrm>
          <a:prstGeom prst="rect">
            <a:avLst/>
          </a:prstGeom>
          <a:noFill/>
        </p:spPr>
        <p:txBody>
          <a:bodyPr wrap="square" rtlCol="0">
            <a:spAutoFit/>
          </a:bodyPr>
          <a:lstStyle/>
          <a:p>
            <a:r>
              <a:rPr lang="en-US" sz="2800" dirty="0">
                <a:solidFill>
                  <a:schemeClr val="bg1"/>
                </a:solidFill>
                <a:latin typeface="Myriad Pro"/>
              </a:rPr>
              <a:t>Auditing</a:t>
            </a:r>
          </a:p>
        </p:txBody>
      </p:sp>
      <p:pic>
        <p:nvPicPr>
          <p:cNvPr id="8" name="Picture 7"/>
          <p:cNvPicPr/>
          <p:nvPr/>
        </p:nvPicPr>
        <p:blipFill rotWithShape="1">
          <a:blip r:embed="rId3"/>
          <a:srcRect l="2724" t="9520" r="24519"/>
          <a:stretch/>
        </p:blipFill>
        <p:spPr bwMode="auto">
          <a:xfrm rot="21260190">
            <a:off x="5276484" y="1105147"/>
            <a:ext cx="4106750" cy="4875295"/>
          </a:xfrm>
          <a:prstGeom prst="rect">
            <a:avLst/>
          </a:prstGeom>
          <a:ln>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6" name="Picture 5"/>
          <p:cNvPicPr/>
          <p:nvPr/>
        </p:nvPicPr>
        <p:blipFill rotWithShape="1">
          <a:blip r:embed="rId4"/>
          <a:srcRect l="2404" t="11721" r="24359" b="2273"/>
          <a:stretch/>
        </p:blipFill>
        <p:spPr bwMode="auto">
          <a:xfrm rot="21341851">
            <a:off x="5654806" y="1619154"/>
            <a:ext cx="4081463" cy="5053013"/>
          </a:xfrm>
          <a:prstGeom prst="rect">
            <a:avLst/>
          </a:prstGeom>
          <a:ln>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3" name="Picture 2"/>
          <p:cNvPicPr>
            <a:picLocks noChangeAspect="1"/>
          </p:cNvPicPr>
          <p:nvPr/>
        </p:nvPicPr>
        <p:blipFill>
          <a:blip r:embed="rId5"/>
          <a:stretch>
            <a:fillRect/>
          </a:stretch>
        </p:blipFill>
        <p:spPr>
          <a:xfrm>
            <a:off x="5957602" y="2092005"/>
            <a:ext cx="4285859" cy="5133277"/>
          </a:xfrm>
          <a:prstGeom prst="rect">
            <a:avLst/>
          </a:prstGeom>
        </p:spPr>
      </p:pic>
      <p:sp>
        <p:nvSpPr>
          <p:cNvPr id="9" name="Rectangle 8"/>
          <p:cNvSpPr/>
          <p:nvPr/>
        </p:nvSpPr>
        <p:spPr>
          <a:xfrm>
            <a:off x="-13388" y="601479"/>
            <a:ext cx="3200400" cy="6258580"/>
          </a:xfrm>
          <a:prstGeom prst="rect">
            <a:avLst/>
          </a:prstGeom>
          <a:solidFill>
            <a:srgbClr val="A37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a:spLocks noGrp="1"/>
          </p:cNvSpPr>
          <p:nvPr>
            <p:ph sz="half" idx="1"/>
          </p:nvPr>
        </p:nvSpPr>
        <p:spPr>
          <a:xfrm>
            <a:off x="226164" y="762000"/>
            <a:ext cx="2721296" cy="3255962"/>
          </a:xfrm>
        </p:spPr>
        <p:txBody>
          <a:bodyPr>
            <a:normAutofit fontScale="85000" lnSpcReduction="10000"/>
          </a:bodyPr>
          <a:lstStyle/>
          <a:p>
            <a:pPr marL="0" indent="0">
              <a:buNone/>
            </a:pPr>
            <a:r>
              <a:rPr lang="en-US" sz="2000" dirty="0"/>
              <a:t>Information about the </a:t>
            </a:r>
            <a:r>
              <a:rPr lang="en-US" sz="2000" b="1" dirty="0">
                <a:solidFill>
                  <a:srgbClr val="00B0F0"/>
                </a:solidFill>
              </a:rPr>
              <a:t>Auditing Process </a:t>
            </a:r>
            <a:r>
              <a:rPr lang="en-US" sz="2000" dirty="0"/>
              <a:t>is outlined in the 1-page FAQs sheet.</a:t>
            </a:r>
          </a:p>
          <a:p>
            <a:pPr marL="0" indent="0">
              <a:buNone/>
            </a:pPr>
            <a:endParaRPr lang="en-US" sz="2000" dirty="0"/>
          </a:p>
          <a:p>
            <a:pPr marL="0" indent="0">
              <a:buNone/>
            </a:pPr>
            <a:endParaRPr lang="en-US" sz="2000" dirty="0"/>
          </a:p>
          <a:p>
            <a:pPr marL="0" indent="0">
              <a:buNone/>
            </a:pPr>
            <a:r>
              <a:rPr lang="en-US" sz="2000" dirty="0"/>
              <a:t>If you have any questions, please contact</a:t>
            </a:r>
            <a:br>
              <a:rPr lang="en-US" sz="2000" dirty="0"/>
            </a:br>
            <a:r>
              <a:rPr lang="en-US" sz="2000" b="1" dirty="0"/>
              <a:t>Patti Enbody </a:t>
            </a:r>
            <a:r>
              <a:rPr lang="en-US" sz="2000" dirty="0"/>
              <a:t>at OSPI (patti.enbody@k12.wa.us) or the </a:t>
            </a:r>
            <a:r>
              <a:rPr lang="en-US" sz="2000" b="1" dirty="0"/>
              <a:t>DTS program </a:t>
            </a:r>
            <a:r>
              <a:rPr lang="en-US" sz="2000" dirty="0"/>
              <a:t>at DOL (tse@dol.wa.gov).</a:t>
            </a:r>
          </a:p>
        </p:txBody>
      </p:sp>
    </p:spTree>
    <p:extLst>
      <p:ext uri="{BB962C8B-B14F-4D97-AF65-F5344CB8AC3E}">
        <p14:creationId xmlns:p14="http://schemas.microsoft.com/office/powerpoint/2010/main" val="379175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4466"/>
            <a:ext cx="5715000" cy="523220"/>
          </a:xfrm>
          <a:prstGeom prst="rect">
            <a:avLst/>
          </a:prstGeom>
          <a:noFill/>
        </p:spPr>
        <p:txBody>
          <a:bodyPr wrap="square" rtlCol="0">
            <a:spAutoFit/>
          </a:bodyPr>
          <a:lstStyle/>
          <a:p>
            <a:r>
              <a:rPr lang="en-US" sz="2800" dirty="0">
                <a:solidFill>
                  <a:schemeClr val="bg1"/>
                </a:solidFill>
                <a:latin typeface="Myriad Pro"/>
              </a:rPr>
              <a:t>Auditing Process</a:t>
            </a:r>
          </a:p>
        </p:txBody>
      </p:sp>
      <p:sp>
        <p:nvSpPr>
          <p:cNvPr id="4" name="Content Placeholder 3"/>
          <p:cNvSpPr>
            <a:spLocks noGrp="1"/>
          </p:cNvSpPr>
          <p:nvPr>
            <p:ph sz="half" idx="1"/>
          </p:nvPr>
        </p:nvSpPr>
        <p:spPr>
          <a:xfrm>
            <a:off x="1905000" y="1201738"/>
            <a:ext cx="3048000" cy="2362200"/>
          </a:xfrm>
        </p:spPr>
        <p:txBody>
          <a:bodyPr>
            <a:noAutofit/>
          </a:bodyPr>
          <a:lstStyle/>
          <a:p>
            <a:pPr marL="0" indent="0">
              <a:buNone/>
            </a:pPr>
            <a:r>
              <a:rPr lang="en-US" sz="1800" dirty="0">
                <a:latin typeface="Myriad Pro"/>
                <a:cs typeface="Calibri" panose="020F0502020204030204" pitchFamily="34" charset="0"/>
              </a:rPr>
              <a:t>❶ Schedule the date</a:t>
            </a:r>
          </a:p>
          <a:p>
            <a:pPr marL="0" indent="0">
              <a:buNone/>
            </a:pPr>
            <a:endParaRPr lang="en-US" sz="1800" dirty="0">
              <a:latin typeface="Calibri" panose="020F0502020204030204" pitchFamily="34" charset="0"/>
              <a:cs typeface="Calibri" panose="020F0502020204030204" pitchFamily="34" charset="0"/>
            </a:endParaRPr>
          </a:p>
          <a:p>
            <a:pPr marL="0" indent="0">
              <a:buNone/>
            </a:pPr>
            <a:r>
              <a:rPr lang="en-US" sz="1800" dirty="0"/>
              <a:t>A DOL auditor will contact the school district TSE Coordinator to schedule an on-site audit date.</a:t>
            </a:r>
          </a:p>
        </p:txBody>
      </p:sp>
      <p:sp>
        <p:nvSpPr>
          <p:cNvPr id="11" name="Content Placeholder 2"/>
          <p:cNvSpPr>
            <a:spLocks noGrp="1"/>
          </p:cNvSpPr>
          <p:nvPr>
            <p:ph idx="1"/>
          </p:nvPr>
        </p:nvSpPr>
        <p:spPr>
          <a:xfrm>
            <a:off x="5600700" y="1066800"/>
            <a:ext cx="3886200" cy="5257800"/>
          </a:xfrm>
          <a:solidFill>
            <a:schemeClr val="bg1"/>
          </a:solidFill>
          <a:ln>
            <a:solidFill>
              <a:schemeClr val="tx1"/>
            </a:solidFill>
          </a:ln>
          <a:effectLst>
            <a:outerShdw blurRad="50800" dist="38100" dir="2700000" algn="tl" rotWithShape="0">
              <a:prstClr val="black">
                <a:alpha val="40000"/>
              </a:prstClr>
            </a:outerShdw>
          </a:effectLst>
        </p:spPr>
        <p:txBody>
          <a:bodyPr>
            <a:noAutofit/>
          </a:bodyPr>
          <a:lstStyle/>
          <a:p>
            <a:pPr marL="0" indent="0">
              <a:spcBef>
                <a:spcPts val="150"/>
              </a:spcBef>
              <a:buNone/>
            </a:pPr>
            <a:endParaRPr lang="en-US" sz="1400" dirty="0">
              <a:latin typeface="Segoe Print" panose="02000600000000000000" pitchFamily="2" charset="0"/>
              <a:cs typeface="Times New Roman" panose="02020603050405020304" pitchFamily="18" charset="0"/>
            </a:endParaRPr>
          </a:p>
          <a:p>
            <a:pPr marL="0" indent="0">
              <a:spcBef>
                <a:spcPts val="150"/>
              </a:spcBef>
              <a:buNone/>
            </a:pPr>
            <a:endParaRPr lang="en-US" sz="1400" dirty="0">
              <a:latin typeface="Segoe Print" panose="02000600000000000000" pitchFamily="2" charset="0"/>
              <a:cs typeface="Times New Roman" panose="02020603050405020304" pitchFamily="18" charset="0"/>
            </a:endParaRPr>
          </a:p>
          <a:p>
            <a:pPr>
              <a:spcBef>
                <a:spcPts val="150"/>
              </a:spcBef>
            </a:pPr>
            <a:endParaRPr lang="en-US" sz="1050" dirty="0">
              <a:latin typeface="Courier New" panose="02070309020205020404" pitchFamily="49" charset="0"/>
              <a:cs typeface="Courier New" panose="02070309020205020404" pitchFamily="49" charset="0"/>
            </a:endParaRPr>
          </a:p>
          <a:p>
            <a:pPr marL="0" indent="0">
              <a:spcBef>
                <a:spcPts val="150"/>
              </a:spcBef>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spcBef>
                <a:spcPts val="150"/>
              </a:spcBef>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spcBef>
                <a:spcPts val="150"/>
              </a:spcBef>
              <a:buNone/>
            </a:pPr>
            <a:r>
              <a:rPr lang="en-US" sz="1000" dirty="0">
                <a:latin typeface="Tahoma" panose="020B0604030504040204" pitchFamily="34" charset="0"/>
                <a:ea typeface="Tahoma" panose="020B0604030504040204" pitchFamily="34" charset="0"/>
                <a:cs typeface="Tahoma" panose="020B0604030504040204" pitchFamily="34" charset="0"/>
              </a:rPr>
              <a:t>September 1, 2018 </a:t>
            </a:r>
          </a:p>
          <a:p>
            <a:pPr marL="0" indent="0">
              <a:spcBef>
                <a:spcPts val="150"/>
              </a:spcBef>
              <a:buNone/>
            </a:pPr>
            <a:endParaRPr lang="en-US" sz="1000" dirty="0">
              <a:latin typeface="Tahoma" panose="020B0604030504040204" pitchFamily="34" charset="0"/>
              <a:ea typeface="Tahoma" panose="020B0604030504040204" pitchFamily="34" charset="0"/>
              <a:cs typeface="Tahoma" panose="020B0604030504040204" pitchFamily="34" charset="0"/>
            </a:endParaRPr>
          </a:p>
          <a:p>
            <a:pPr marL="0" indent="0">
              <a:spcBef>
                <a:spcPts val="150"/>
              </a:spcBef>
              <a:buNone/>
            </a:pPr>
            <a:r>
              <a:rPr lang="en-US" sz="1000" dirty="0">
                <a:latin typeface="Tahoma" panose="020B0604030504040204" pitchFamily="34" charset="0"/>
                <a:ea typeface="Tahoma" panose="020B0604030504040204" pitchFamily="34" charset="0"/>
                <a:cs typeface="Tahoma" panose="020B0604030504040204" pitchFamily="34" charset="0"/>
              </a:rPr>
              <a:t>Hello,</a:t>
            </a:r>
          </a:p>
          <a:p>
            <a:pPr marL="0" indent="0">
              <a:spcBef>
                <a:spcPts val="150"/>
              </a:spcBef>
              <a:buNone/>
            </a:pPr>
            <a:r>
              <a:rPr lang="en-US" sz="1000" dirty="0">
                <a:latin typeface="Tahoma" panose="020B0604030504040204" pitchFamily="34" charset="0"/>
                <a:ea typeface="Tahoma" panose="020B0604030504040204" pitchFamily="34" charset="0"/>
                <a:cs typeface="Tahoma" panose="020B0604030504040204" pitchFamily="34" charset="0"/>
              </a:rPr>
              <a:t> </a:t>
            </a:r>
          </a:p>
          <a:p>
            <a:pPr marL="0" indent="0">
              <a:spcBef>
                <a:spcPts val="150"/>
              </a:spcBef>
              <a:buNone/>
            </a:pPr>
            <a:r>
              <a:rPr lang="en-US" sz="1000" dirty="0">
                <a:latin typeface="Tahoma" panose="020B0604030504040204" pitchFamily="34" charset="0"/>
                <a:ea typeface="Tahoma" panose="020B0604030504040204" pitchFamily="34" charset="0"/>
                <a:cs typeface="Tahoma" panose="020B0604030504040204" pitchFamily="34" charset="0"/>
              </a:rPr>
              <a:t>My name is Your Auditor. I have been assigned to conduct the </a:t>
            </a:r>
            <a:r>
              <a:rPr lang="en-US" sz="1000" dirty="0" err="1">
                <a:latin typeface="Tahoma" panose="020B0604030504040204" pitchFamily="34" charset="0"/>
                <a:ea typeface="Tahoma" panose="020B0604030504040204" pitchFamily="34" charset="0"/>
                <a:cs typeface="Tahoma" panose="020B0604030504040204" pitchFamily="34" charset="0"/>
              </a:rPr>
              <a:t>Azeroth</a:t>
            </a:r>
            <a:r>
              <a:rPr lang="en-US" sz="1000" dirty="0">
                <a:latin typeface="Tahoma" panose="020B0604030504040204" pitchFamily="34" charset="0"/>
                <a:ea typeface="Tahoma" panose="020B0604030504040204" pitchFamily="34" charset="0"/>
                <a:cs typeface="Tahoma" panose="020B0604030504040204" pitchFamily="34" charset="0"/>
              </a:rPr>
              <a:t> School District Driver Training School 2018 Annual Audit. I will be contacting you to schedule the on-site audit date.</a:t>
            </a:r>
          </a:p>
          <a:p>
            <a:pPr marL="0" indent="0">
              <a:spcBef>
                <a:spcPts val="150"/>
              </a:spcBef>
              <a:buNone/>
            </a:pPr>
            <a:endParaRPr lang="en-US" sz="1000" dirty="0">
              <a:latin typeface="Tahoma" panose="020B0604030504040204" pitchFamily="34" charset="0"/>
              <a:ea typeface="Tahoma" panose="020B0604030504040204" pitchFamily="34" charset="0"/>
              <a:cs typeface="Tahoma" panose="020B0604030504040204" pitchFamily="34" charset="0"/>
            </a:endParaRPr>
          </a:p>
          <a:p>
            <a:pPr marL="0" indent="0">
              <a:spcBef>
                <a:spcPts val="150"/>
              </a:spcBef>
              <a:buNone/>
            </a:pPr>
            <a:r>
              <a:rPr lang="en-US" sz="1000" dirty="0">
                <a:latin typeface="Tahoma" panose="020B0604030504040204" pitchFamily="34" charset="0"/>
                <a:ea typeface="Tahoma" panose="020B0604030504040204" pitchFamily="34" charset="0"/>
                <a:cs typeface="Tahoma" panose="020B0604030504040204" pitchFamily="34" charset="0"/>
              </a:rPr>
              <a:t>Please fill out the Audit Records Request Form which is attached to this email. You will need to provide the completed form, the requested student records, and copies of the curriculum support materials during the audit.</a:t>
            </a:r>
            <a:endParaRPr lang="en-US" sz="1000" b="1" dirty="0">
              <a:latin typeface="Tahoma" panose="020B0604030504040204" pitchFamily="34" charset="0"/>
              <a:ea typeface="Tahoma" panose="020B0604030504040204" pitchFamily="34" charset="0"/>
              <a:cs typeface="Tahoma" panose="020B0604030504040204" pitchFamily="34" charset="0"/>
            </a:endParaRPr>
          </a:p>
          <a:p>
            <a:pPr marL="0" indent="0">
              <a:spcBef>
                <a:spcPts val="150"/>
              </a:spcBef>
              <a:buNone/>
            </a:pPr>
            <a:r>
              <a:rPr lang="en-US" sz="1000" dirty="0">
                <a:latin typeface="Tahoma" panose="020B0604030504040204" pitchFamily="34" charset="0"/>
                <a:ea typeface="Tahoma" panose="020B0604030504040204" pitchFamily="34" charset="0"/>
                <a:cs typeface="Tahoma" panose="020B0604030504040204" pitchFamily="34" charset="0"/>
              </a:rPr>
              <a:t> </a:t>
            </a:r>
          </a:p>
          <a:p>
            <a:pPr marL="0" indent="0">
              <a:spcBef>
                <a:spcPts val="150"/>
              </a:spcBef>
              <a:buNone/>
            </a:pPr>
            <a:r>
              <a:rPr lang="en-US" sz="1000" dirty="0">
                <a:latin typeface="Tahoma" panose="020B0604030504040204" pitchFamily="34" charset="0"/>
                <a:ea typeface="Tahoma" panose="020B0604030504040204" pitchFamily="34" charset="0"/>
                <a:cs typeface="Tahoma" panose="020B0604030504040204" pitchFamily="34" charset="0"/>
              </a:rPr>
              <a:t>Don’t hesitate to email me directly or call with any questions you may have!</a:t>
            </a:r>
          </a:p>
          <a:p>
            <a:pPr marL="0" indent="0">
              <a:spcBef>
                <a:spcPts val="150"/>
              </a:spcBef>
              <a:buNone/>
            </a:pPr>
            <a:r>
              <a:rPr lang="en-US" sz="1000" dirty="0">
                <a:latin typeface="Tahoma" panose="020B0604030504040204" pitchFamily="34" charset="0"/>
                <a:ea typeface="Tahoma" panose="020B0604030504040204" pitchFamily="34" charset="0"/>
                <a:cs typeface="Tahoma" panose="020B0604030504040204" pitchFamily="34" charset="0"/>
              </a:rPr>
              <a:t> </a:t>
            </a:r>
          </a:p>
          <a:p>
            <a:pPr marL="0" indent="0">
              <a:spcBef>
                <a:spcPts val="150"/>
              </a:spcBef>
              <a:buNone/>
            </a:pPr>
            <a:r>
              <a:rPr lang="en-US" sz="1000" dirty="0">
                <a:latin typeface="Tahoma" panose="020B0604030504040204" pitchFamily="34" charset="0"/>
                <a:ea typeface="Tahoma" panose="020B0604030504040204" pitchFamily="34" charset="0"/>
                <a:cs typeface="Tahoma" panose="020B0604030504040204" pitchFamily="34" charset="0"/>
              </a:rPr>
              <a:t>Sincerely, </a:t>
            </a:r>
          </a:p>
          <a:p>
            <a:pPr marL="0" indent="0">
              <a:spcBef>
                <a:spcPts val="150"/>
              </a:spcBef>
              <a:buNone/>
            </a:pPr>
            <a:endParaRPr lang="en-US" sz="1000" dirty="0">
              <a:latin typeface="Tahoma" panose="020B0604030504040204" pitchFamily="34" charset="0"/>
              <a:ea typeface="Tahoma" panose="020B0604030504040204" pitchFamily="34" charset="0"/>
              <a:cs typeface="Tahoma" panose="020B0604030504040204" pitchFamily="34" charset="0"/>
            </a:endParaRPr>
          </a:p>
          <a:p>
            <a:pPr marL="0" indent="0">
              <a:spcBef>
                <a:spcPts val="450"/>
              </a:spcBef>
              <a:buNone/>
            </a:pPr>
            <a:r>
              <a:rPr lang="en-US" sz="1000" dirty="0">
                <a:latin typeface="Tahoma" panose="020B0604030504040204" pitchFamily="34" charset="0"/>
                <a:ea typeface="Tahoma" panose="020B0604030504040204" pitchFamily="34" charset="0"/>
                <a:cs typeface="Tahoma" panose="020B0604030504040204" pitchFamily="34" charset="0"/>
              </a:rPr>
              <a:t>Your Auditor</a:t>
            </a:r>
          </a:p>
          <a:p>
            <a:pPr marL="0" indent="0">
              <a:spcBef>
                <a:spcPts val="150"/>
              </a:spcBef>
              <a:buNone/>
            </a:pPr>
            <a:r>
              <a:rPr lang="en-US" sz="1000" dirty="0">
                <a:latin typeface="Tahoma" panose="020B0604030504040204" pitchFamily="34" charset="0"/>
                <a:ea typeface="Tahoma" panose="020B0604030504040204" pitchFamily="34" charset="0"/>
                <a:cs typeface="Tahoma" panose="020B0604030504040204" pitchFamily="34" charset="0"/>
              </a:rPr>
              <a:t>Department of Licensing</a:t>
            </a:r>
          </a:p>
          <a:p>
            <a:pPr marL="0" indent="0">
              <a:spcBef>
                <a:spcPts val="150"/>
              </a:spcBef>
              <a:buNone/>
            </a:pPr>
            <a:r>
              <a:rPr lang="en-US" sz="1000" dirty="0">
                <a:latin typeface="Tahoma" panose="020B0604030504040204" pitchFamily="34" charset="0"/>
                <a:ea typeface="Tahoma" panose="020B0604030504040204" pitchFamily="34" charset="0"/>
                <a:cs typeface="Tahoma" panose="020B0604030504040204" pitchFamily="34" charset="0"/>
              </a:rPr>
              <a:t>DTS Auditor 3</a:t>
            </a:r>
          </a:p>
          <a:p>
            <a:pPr marL="0" indent="0">
              <a:spcBef>
                <a:spcPts val="150"/>
              </a:spcBef>
              <a:buNone/>
            </a:pPr>
            <a:r>
              <a:rPr lang="en-US" sz="1000" dirty="0">
                <a:latin typeface="Tahoma" panose="020B0604030504040204" pitchFamily="34" charset="0"/>
                <a:ea typeface="Tahoma" panose="020B0604030504040204" pitchFamily="34" charset="0"/>
                <a:cs typeface="Tahoma" panose="020B0604030504040204" pitchFamily="34" charset="0"/>
              </a:rPr>
              <a:t>360.664.1x2x</a:t>
            </a:r>
          </a:p>
          <a:p>
            <a:pPr marL="0" indent="0">
              <a:spcBef>
                <a:spcPts val="150"/>
              </a:spcBef>
              <a:buNone/>
            </a:pPr>
            <a:r>
              <a:rPr lang="en-US" sz="1000" dirty="0">
                <a:latin typeface="Tahoma" panose="020B0604030504040204" pitchFamily="34" charset="0"/>
                <a:ea typeface="Tahoma" panose="020B0604030504040204" pitchFamily="34" charset="0"/>
                <a:cs typeface="Tahoma" panose="020B0604030504040204" pitchFamily="34" charset="0"/>
              </a:rPr>
              <a:t>yourauditor@dol.wa.gov</a:t>
            </a:r>
          </a:p>
          <a:p>
            <a:pPr marL="0" indent="0">
              <a:spcBef>
                <a:spcPts val="150"/>
              </a:spcBef>
              <a:buNone/>
            </a:pPr>
            <a:endParaRPr lang="en-US" sz="1200" dirty="0">
              <a:latin typeface="Courier New" panose="02070309020205020404" pitchFamily="49" charset="0"/>
              <a:cs typeface="Courier New" panose="02070309020205020404" pitchFamily="49" charset="0"/>
            </a:endParaRPr>
          </a:p>
        </p:txBody>
      </p:sp>
      <p:graphicFrame>
        <p:nvGraphicFramePr>
          <p:cNvPr id="12" name="Object 11"/>
          <p:cNvGraphicFramePr>
            <a:graphicFrameLocks noChangeAspect="1"/>
          </p:cNvGraphicFramePr>
          <p:nvPr>
            <p:extLst/>
          </p:nvPr>
        </p:nvGraphicFramePr>
        <p:xfrm>
          <a:off x="6553200" y="1143000"/>
          <a:ext cx="2165350" cy="1239838"/>
        </p:xfrm>
        <a:graphic>
          <a:graphicData uri="http://schemas.openxmlformats.org/presentationml/2006/ole">
            <mc:AlternateContent xmlns:mc="http://schemas.openxmlformats.org/markup-compatibility/2006">
              <mc:Choice xmlns:v="urn:schemas-microsoft-com:vml" Requires="v">
                <p:oleObj spid="_x0000_s2091" name="Document" r:id="rId4" imgW="3606430" imgH="2075609" progId="Word.Document.12">
                  <p:embed/>
                </p:oleObj>
              </mc:Choice>
              <mc:Fallback>
                <p:oleObj name="Document" r:id="rId4" imgW="3606430" imgH="2075609" progId="Word.Document.12">
                  <p:embed/>
                  <p:pic>
                    <p:nvPicPr>
                      <p:cNvPr id="0" name=""/>
                      <p:cNvPicPr/>
                      <p:nvPr/>
                    </p:nvPicPr>
                    <p:blipFill>
                      <a:blip r:embed="rId5"/>
                      <a:stretch>
                        <a:fillRect/>
                      </a:stretch>
                    </p:blipFill>
                    <p:spPr>
                      <a:xfrm>
                        <a:off x="6553200" y="1143000"/>
                        <a:ext cx="2165350" cy="1239838"/>
                      </a:xfrm>
                      <a:prstGeom prst="rect">
                        <a:avLst/>
                      </a:prstGeom>
                    </p:spPr>
                  </p:pic>
                </p:oleObj>
              </mc:Fallback>
            </mc:AlternateContent>
          </a:graphicData>
        </a:graphic>
      </p:graphicFrame>
      <p:sp>
        <p:nvSpPr>
          <p:cNvPr id="3" name="TextBox 2"/>
          <p:cNvSpPr txBox="1"/>
          <p:nvPr/>
        </p:nvSpPr>
        <p:spPr>
          <a:xfrm>
            <a:off x="2000250" y="4419600"/>
            <a:ext cx="3276600" cy="1569660"/>
          </a:xfrm>
          <a:prstGeom prst="rect">
            <a:avLst/>
          </a:prstGeom>
          <a:noFill/>
        </p:spPr>
        <p:txBody>
          <a:bodyPr wrap="square" rtlCol="0">
            <a:spAutoFit/>
          </a:bodyPr>
          <a:lstStyle/>
          <a:p>
            <a:r>
              <a:rPr lang="en-US" sz="1200" dirty="0"/>
              <a:t>NOTE: Beginning next Fall (September 2019), DOL will be auditing for the 5 items listed in the Audit 1-page Information Sheet. OSPI and DOL are currently in the rule making process. How the curriculum will be audited and if additional items will be added will be determined. Program audits will start no sooner than September 2019 (Exam audits will continue as regularly scheduled.) </a:t>
            </a:r>
          </a:p>
        </p:txBody>
      </p:sp>
    </p:spTree>
    <p:extLst>
      <p:ext uri="{BB962C8B-B14F-4D97-AF65-F5344CB8AC3E}">
        <p14:creationId xmlns:p14="http://schemas.microsoft.com/office/powerpoint/2010/main" val="118498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5097" y="1219200"/>
            <a:ext cx="3276600" cy="2308324"/>
          </a:xfrm>
          <a:prstGeom prst="rect">
            <a:avLst/>
          </a:prstGeom>
          <a:noFill/>
          <a:scene3d>
            <a:camera prst="orthographicFront"/>
            <a:lightRig rig="threePt" dir="t"/>
          </a:scene3d>
          <a:sp3d>
            <a:bevelT/>
          </a:sp3d>
        </p:spPr>
        <p:txBody>
          <a:bodyPr wrap="square" rtlCol="0">
            <a:spAutoFit/>
          </a:bodyPr>
          <a:lstStyle/>
          <a:p>
            <a:r>
              <a:rPr lang="en-US" dirty="0">
                <a:latin typeface="Myriad Pro"/>
                <a:cs typeface="Calibri" panose="020F0502020204030204" pitchFamily="34" charset="0"/>
              </a:rPr>
              <a:t>❷ Audit Items Request</a:t>
            </a:r>
          </a:p>
          <a:p>
            <a:endParaRPr lang="en-US" dirty="0">
              <a:latin typeface="Myriad Pro"/>
              <a:cs typeface="Calibri" panose="020F0502020204030204" pitchFamily="34" charset="0"/>
            </a:endParaRPr>
          </a:p>
          <a:p>
            <a:r>
              <a:rPr lang="en-US" dirty="0">
                <a:latin typeface="Myriad Pro"/>
              </a:rPr>
              <a:t>This is the Audit Information Request Form with a sample list of documents and information being requested from the school district TSE Coordinator.  </a:t>
            </a:r>
          </a:p>
        </p:txBody>
      </p:sp>
      <p:sp>
        <p:nvSpPr>
          <p:cNvPr id="5" name="Rectangle 4"/>
          <p:cNvSpPr/>
          <p:nvPr/>
        </p:nvSpPr>
        <p:spPr>
          <a:xfrm>
            <a:off x="233837" y="152400"/>
            <a:ext cx="2882520" cy="523220"/>
          </a:xfrm>
          <a:prstGeom prst="rect">
            <a:avLst/>
          </a:prstGeom>
        </p:spPr>
        <p:txBody>
          <a:bodyPr wrap="none">
            <a:spAutoFit/>
          </a:bodyPr>
          <a:lstStyle/>
          <a:p>
            <a:r>
              <a:rPr lang="en-US" sz="2800" dirty="0">
                <a:solidFill>
                  <a:schemeClr val="bg1"/>
                </a:solidFill>
                <a:latin typeface="Myriad Pro"/>
              </a:rPr>
              <a:t>Auditing Process</a:t>
            </a:r>
          </a:p>
        </p:txBody>
      </p:sp>
      <p:sp>
        <p:nvSpPr>
          <p:cNvPr id="8" name="TextBox 7"/>
          <p:cNvSpPr txBox="1"/>
          <p:nvPr/>
        </p:nvSpPr>
        <p:spPr>
          <a:xfrm>
            <a:off x="1826194" y="5334000"/>
            <a:ext cx="2974406" cy="923330"/>
          </a:xfrm>
          <a:prstGeom prst="rect">
            <a:avLst/>
          </a:prstGeom>
          <a:noFill/>
        </p:spPr>
        <p:txBody>
          <a:bodyPr wrap="square" rtlCol="0">
            <a:spAutoFit/>
          </a:bodyPr>
          <a:lstStyle/>
          <a:p>
            <a:r>
              <a:rPr lang="en-US" b="1" dirty="0">
                <a:solidFill>
                  <a:schemeClr val="accent3"/>
                </a:solidFill>
                <a:latin typeface="Myriad Pro"/>
              </a:rPr>
              <a:t>“Please gather these documents to provide during the audit.”</a:t>
            </a:r>
          </a:p>
        </p:txBody>
      </p:sp>
      <p:pic>
        <p:nvPicPr>
          <p:cNvPr id="9" name="Picture 8"/>
          <p:cNvPicPr/>
          <p:nvPr/>
        </p:nvPicPr>
        <p:blipFill rotWithShape="1">
          <a:blip r:embed="rId3"/>
          <a:srcRect l="18428" t="18487" r="21217" b="10718"/>
          <a:stretch/>
        </p:blipFill>
        <p:spPr bwMode="auto">
          <a:xfrm>
            <a:off x="5410200" y="838200"/>
            <a:ext cx="5563903" cy="5791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276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5140" y="76200"/>
            <a:ext cx="2882520" cy="523220"/>
          </a:xfrm>
          <a:prstGeom prst="rect">
            <a:avLst/>
          </a:prstGeom>
        </p:spPr>
        <p:txBody>
          <a:bodyPr wrap="none">
            <a:spAutoFit/>
          </a:bodyPr>
          <a:lstStyle/>
          <a:p>
            <a:r>
              <a:rPr lang="en-US" sz="2800" dirty="0">
                <a:solidFill>
                  <a:schemeClr val="bg1"/>
                </a:solidFill>
                <a:latin typeface="Myriad Pro"/>
              </a:rPr>
              <a:t>Auditing Process</a:t>
            </a:r>
          </a:p>
        </p:txBody>
      </p:sp>
      <p:sp>
        <p:nvSpPr>
          <p:cNvPr id="9" name="TextBox 8"/>
          <p:cNvSpPr txBox="1"/>
          <p:nvPr/>
        </p:nvSpPr>
        <p:spPr>
          <a:xfrm>
            <a:off x="1676400" y="1196510"/>
            <a:ext cx="3276600" cy="2585323"/>
          </a:xfrm>
          <a:prstGeom prst="rect">
            <a:avLst/>
          </a:prstGeom>
          <a:noFill/>
          <a:scene3d>
            <a:camera prst="orthographicFront"/>
            <a:lightRig rig="threePt" dir="t"/>
          </a:scene3d>
          <a:sp3d>
            <a:bevelT/>
          </a:sp3d>
        </p:spPr>
        <p:txBody>
          <a:bodyPr wrap="square" rtlCol="0">
            <a:spAutoFit/>
          </a:bodyPr>
          <a:lstStyle/>
          <a:p>
            <a:r>
              <a:rPr lang="en-US" dirty="0">
                <a:latin typeface="Calibri" panose="020F0502020204030204" pitchFamily="34" charset="0"/>
                <a:cs typeface="Calibri" panose="020F0502020204030204" pitchFamily="34" charset="0"/>
              </a:rPr>
              <a:t>❸</a:t>
            </a:r>
            <a:r>
              <a:rPr lang="en-US" dirty="0">
                <a:latin typeface="Myriad Pro"/>
                <a:cs typeface="Calibri" panose="020F0502020204030204" pitchFamily="34" charset="0"/>
              </a:rPr>
              <a:t> Conducting the Audit</a:t>
            </a:r>
          </a:p>
          <a:p>
            <a:endParaRPr lang="en-US" dirty="0">
              <a:latin typeface="Myriad Pro"/>
              <a:cs typeface="Calibri" panose="020F0502020204030204" pitchFamily="34" charset="0"/>
            </a:endParaRPr>
          </a:p>
          <a:p>
            <a:r>
              <a:rPr lang="en-US" dirty="0">
                <a:latin typeface="Myriad Pro"/>
              </a:rPr>
              <a:t>DOL conducts the audit at the school district office. The auditor will provide a helpful information packet, review school and student records, discuss the program, and answer any questions.</a:t>
            </a:r>
          </a:p>
        </p:txBody>
      </p:sp>
      <p:sp>
        <p:nvSpPr>
          <p:cNvPr id="10" name="TextBox 9"/>
          <p:cNvSpPr txBox="1"/>
          <p:nvPr/>
        </p:nvSpPr>
        <p:spPr>
          <a:xfrm>
            <a:off x="1676400" y="4267207"/>
            <a:ext cx="3276600" cy="2031325"/>
          </a:xfrm>
          <a:prstGeom prst="rect">
            <a:avLst/>
          </a:prstGeom>
          <a:noFill/>
          <a:scene3d>
            <a:camera prst="orthographicFront"/>
            <a:lightRig rig="threePt" dir="t"/>
          </a:scene3d>
          <a:sp3d>
            <a:bevelT/>
          </a:sp3d>
        </p:spPr>
        <p:txBody>
          <a:bodyPr wrap="square" rtlCol="0">
            <a:spAutoFit/>
          </a:bodyPr>
          <a:lstStyle/>
          <a:p>
            <a:r>
              <a:rPr lang="en-US" dirty="0">
                <a:latin typeface="Calibri" panose="020F0502020204030204" pitchFamily="34" charset="0"/>
                <a:cs typeface="Calibri" panose="020F0502020204030204" pitchFamily="34" charset="0"/>
              </a:rPr>
              <a:t>❹</a:t>
            </a:r>
            <a:r>
              <a:rPr lang="en-US" dirty="0">
                <a:latin typeface="Myriad Pro"/>
                <a:cs typeface="Calibri" panose="020F0502020204030204" pitchFamily="34" charset="0"/>
              </a:rPr>
              <a:t> Audit Report</a:t>
            </a:r>
          </a:p>
          <a:p>
            <a:endParaRPr lang="en-US" dirty="0">
              <a:latin typeface="Myriad Pro"/>
              <a:cs typeface="Calibri" panose="020F0502020204030204" pitchFamily="34" charset="0"/>
            </a:endParaRPr>
          </a:p>
          <a:p>
            <a:r>
              <a:rPr lang="en-US" dirty="0">
                <a:latin typeface="Myriad Pro"/>
              </a:rPr>
              <a:t>The Audit Report is written by the auditor and approved by DOL. A copy will then be provided to the school district TSE Coordinator and OSPI.</a:t>
            </a:r>
          </a:p>
        </p:txBody>
      </p:sp>
      <p:pic>
        <p:nvPicPr>
          <p:cNvPr id="11" name="Picture 2" descr="Image result for auditor clipart"/>
          <p:cNvPicPr>
            <a:picLocks noChangeAspect="1" noChangeArrowheads="1"/>
          </p:cNvPicPr>
          <p:nvPr/>
        </p:nvPicPr>
        <p:blipFill>
          <a:blip r:embed="rId3" cstate="print">
            <a:extLst>
              <a:ext uri="{28A0092B-C50C-407E-A947-70E740481C1C}">
                <a14:useLocalDpi xmlns:a14="http://schemas.microsoft.com/office/drawing/2010/main" val="0"/>
              </a:ext>
            </a:extLst>
          </a:blip>
          <a:srcRect t="19694" b="19694"/>
          <a:stretch>
            <a:fillRect/>
          </a:stretch>
        </p:blipFill>
        <p:spPr bwMode="auto">
          <a:xfrm>
            <a:off x="5257800" y="2288781"/>
            <a:ext cx="4857404" cy="240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45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76200"/>
            <a:ext cx="2882520" cy="523220"/>
          </a:xfrm>
          <a:prstGeom prst="rect">
            <a:avLst/>
          </a:prstGeom>
        </p:spPr>
        <p:txBody>
          <a:bodyPr wrap="none">
            <a:spAutoFit/>
          </a:bodyPr>
          <a:lstStyle/>
          <a:p>
            <a:r>
              <a:rPr lang="en-US" sz="2800" dirty="0">
                <a:solidFill>
                  <a:schemeClr val="bg1"/>
                </a:solidFill>
                <a:latin typeface="Myriad Pro"/>
              </a:rPr>
              <a:t>Auditing Process</a:t>
            </a:r>
          </a:p>
        </p:txBody>
      </p:sp>
      <p:sp>
        <p:nvSpPr>
          <p:cNvPr id="6" name="TextBox 5"/>
          <p:cNvSpPr txBox="1"/>
          <p:nvPr/>
        </p:nvSpPr>
        <p:spPr>
          <a:xfrm>
            <a:off x="1676400" y="1219207"/>
            <a:ext cx="3429000" cy="4524315"/>
          </a:xfrm>
          <a:prstGeom prst="rect">
            <a:avLst/>
          </a:prstGeom>
          <a:noFill/>
          <a:scene3d>
            <a:camera prst="orthographicFront"/>
            <a:lightRig rig="threePt" dir="t"/>
          </a:scene3d>
          <a:sp3d>
            <a:bevelT/>
          </a:sp3d>
        </p:spPr>
        <p:txBody>
          <a:bodyPr wrap="square" rtlCol="0">
            <a:spAutoFit/>
          </a:bodyPr>
          <a:lstStyle/>
          <a:p>
            <a:r>
              <a:rPr lang="en-US" dirty="0">
                <a:latin typeface="Calibri" panose="020F0502020204030204" pitchFamily="34" charset="0"/>
                <a:cs typeface="Calibri" panose="020F0502020204030204" pitchFamily="34" charset="0"/>
              </a:rPr>
              <a:t>❺</a:t>
            </a:r>
            <a:r>
              <a:rPr lang="en-US" dirty="0">
                <a:latin typeface="Myriad Pro"/>
                <a:cs typeface="Calibri" panose="020F0502020204030204" pitchFamily="34" charset="0"/>
              </a:rPr>
              <a:t> Audit Findings &amp; Follow Up</a:t>
            </a:r>
          </a:p>
          <a:p>
            <a:endParaRPr lang="en-US" dirty="0">
              <a:latin typeface="Myriad Pro"/>
              <a:cs typeface="Calibri" panose="020F0502020204030204" pitchFamily="34" charset="0"/>
            </a:endParaRPr>
          </a:p>
          <a:p>
            <a:r>
              <a:rPr lang="en-US" dirty="0">
                <a:latin typeface="Myriad Pro"/>
                <a:cs typeface="Calibri Light" panose="020F0302020204030204" pitchFamily="34" charset="0"/>
              </a:rPr>
              <a:t>At the conclusion of the audit, the auditor will review the findings with the TSE Coordinator.  Processes that are being done correctly will be discussed, as well as any deficiencies and corrective action plans for the future.  </a:t>
            </a:r>
          </a:p>
          <a:p>
            <a:endParaRPr lang="en-US" dirty="0">
              <a:latin typeface="Myriad Pro"/>
              <a:cs typeface="Calibri Light" panose="020F0302020204030204" pitchFamily="34" charset="0"/>
            </a:endParaRPr>
          </a:p>
          <a:p>
            <a:r>
              <a:rPr lang="en-US" dirty="0">
                <a:latin typeface="Myriad Pro"/>
                <a:cs typeface="Calibri Light" panose="020F0302020204030204" pitchFamily="34" charset="0"/>
              </a:rPr>
              <a:t>This is a great opportunity to talk with your auditor about any questions you might have. Our staff is committed to helping you and your program succeed. </a:t>
            </a:r>
          </a:p>
        </p:txBody>
      </p:sp>
      <p:pic>
        <p:nvPicPr>
          <p:cNvPr id="7" name="Picture 6" descr="Image result for educational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7" y="2057407"/>
            <a:ext cx="4340225" cy="3085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64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914400"/>
            <a:ext cx="6705600" cy="3124200"/>
          </a:xfrm>
          <a:prstGeom prst="rect">
            <a:avLst/>
          </a:prstGeom>
        </p:spPr>
      </p:pic>
      <p:sp>
        <p:nvSpPr>
          <p:cNvPr id="2" name="TextBox 1"/>
          <p:cNvSpPr txBox="1"/>
          <p:nvPr/>
        </p:nvSpPr>
        <p:spPr>
          <a:xfrm>
            <a:off x="228600" y="76200"/>
            <a:ext cx="5715000" cy="523220"/>
          </a:xfrm>
          <a:prstGeom prst="rect">
            <a:avLst/>
          </a:prstGeom>
          <a:noFill/>
        </p:spPr>
        <p:txBody>
          <a:bodyPr wrap="square" rtlCol="0">
            <a:spAutoFit/>
          </a:bodyPr>
          <a:lstStyle/>
          <a:p>
            <a:r>
              <a:rPr lang="en-US" sz="2800" dirty="0">
                <a:solidFill>
                  <a:schemeClr val="bg1"/>
                </a:solidFill>
                <a:latin typeface="Myriad Pro"/>
              </a:rPr>
              <a:t>Compliance</a:t>
            </a:r>
          </a:p>
        </p:txBody>
      </p:sp>
      <p:sp>
        <p:nvSpPr>
          <p:cNvPr id="3" name="Rectangle 2"/>
          <p:cNvSpPr/>
          <p:nvPr/>
        </p:nvSpPr>
        <p:spPr>
          <a:xfrm>
            <a:off x="3327400" y="3048000"/>
            <a:ext cx="6096000" cy="3200876"/>
          </a:xfrm>
          <a:prstGeom prst="rect">
            <a:avLst/>
          </a:prstGeom>
        </p:spPr>
        <p:txBody>
          <a:bodyPr wrap="square">
            <a:spAutoFit/>
          </a:bodyPr>
          <a:lstStyle/>
          <a:p>
            <a:endParaRPr lang="en-US" sz="2000" dirty="0">
              <a:solidFill>
                <a:srgbClr val="000000"/>
              </a:solidFill>
              <a:latin typeface="Helvetica" panose="020B0604020202020204" pitchFamily="34" charset="0"/>
            </a:endParaRPr>
          </a:p>
          <a:p>
            <a:r>
              <a:rPr lang="en-US" b="1" dirty="0" smtClean="0">
                <a:solidFill>
                  <a:srgbClr val="2D2F92"/>
                </a:solidFill>
                <a:latin typeface="Helvetica" panose="020B0604020202020204" pitchFamily="34" charset="0"/>
              </a:rPr>
              <a:t>How </a:t>
            </a:r>
            <a:r>
              <a:rPr lang="en-US" b="1" dirty="0">
                <a:solidFill>
                  <a:srgbClr val="2D2F92"/>
                </a:solidFill>
                <a:latin typeface="Helvetica" panose="020B0604020202020204" pitchFamily="34" charset="0"/>
              </a:rPr>
              <a:t>does my traffic safety education (TSE) program become non-compliant</a:t>
            </a:r>
            <a:r>
              <a:rPr lang="en-US" b="1" dirty="0" smtClean="0">
                <a:solidFill>
                  <a:srgbClr val="2D2F92"/>
                </a:solidFill>
                <a:latin typeface="Helvetica" panose="020B0604020202020204" pitchFamily="34" charset="0"/>
              </a:rPr>
              <a:t>?</a:t>
            </a:r>
          </a:p>
          <a:p>
            <a:r>
              <a:rPr lang="en-US" dirty="0" smtClean="0"/>
              <a:t> </a:t>
            </a:r>
            <a:endParaRPr lang="en-US" dirty="0"/>
          </a:p>
          <a:p>
            <a:pPr marL="285750" indent="-285750">
              <a:buFont typeface="Arial" panose="020B0604020202020204" pitchFamily="34" charset="0"/>
              <a:buChar char="•"/>
            </a:pPr>
            <a:r>
              <a:rPr lang="en-US" dirty="0"/>
              <a:t>Using non-OSPI approved instructors</a:t>
            </a:r>
          </a:p>
          <a:p>
            <a:pPr marL="285750" indent="-285750">
              <a:buFont typeface="Arial" panose="020B0604020202020204" pitchFamily="34" charset="0"/>
              <a:buChar char="•"/>
            </a:pPr>
            <a:r>
              <a:rPr lang="en-US" dirty="0" smtClean="0"/>
              <a:t>Not </a:t>
            </a:r>
            <a:r>
              <a:rPr lang="en-US" dirty="0"/>
              <a:t>teaching Required Curriculum material</a:t>
            </a:r>
          </a:p>
          <a:p>
            <a:pPr marL="285750" indent="-285750">
              <a:buFont typeface="Arial" panose="020B0604020202020204" pitchFamily="34" charset="0"/>
              <a:buChar char="•"/>
            </a:pPr>
            <a:r>
              <a:rPr lang="en-US" dirty="0" smtClean="0"/>
              <a:t>Accurate </a:t>
            </a:r>
            <a:r>
              <a:rPr lang="en-US" dirty="0"/>
              <a:t>records are not maintained</a:t>
            </a:r>
          </a:p>
          <a:p>
            <a:pPr marL="285750" indent="-285750">
              <a:buFont typeface="Arial" panose="020B0604020202020204" pitchFamily="34" charset="0"/>
              <a:buChar char="•"/>
            </a:pPr>
            <a:r>
              <a:rPr lang="en-US" dirty="0" smtClean="0"/>
              <a:t>Inaccurate </a:t>
            </a:r>
            <a:r>
              <a:rPr lang="en-US" dirty="0"/>
              <a:t>submission of student results to DOL</a:t>
            </a:r>
          </a:p>
          <a:p>
            <a:pPr marL="285750" indent="-285750">
              <a:buFont typeface="Arial" panose="020B0604020202020204" pitchFamily="34" charset="0"/>
              <a:buChar char="•"/>
            </a:pPr>
            <a:r>
              <a:rPr lang="en-US" dirty="0" smtClean="0"/>
              <a:t>Being </a:t>
            </a:r>
            <a:r>
              <a:rPr lang="en-US" dirty="0"/>
              <a:t>uncooperative with request to schedule an audit or request for records </a:t>
            </a:r>
          </a:p>
          <a:p>
            <a:endParaRPr lang="en-US" dirty="0"/>
          </a:p>
        </p:txBody>
      </p:sp>
    </p:spTree>
    <p:extLst>
      <p:ext uri="{BB962C8B-B14F-4D97-AF65-F5344CB8AC3E}">
        <p14:creationId xmlns:p14="http://schemas.microsoft.com/office/powerpoint/2010/main" val="77846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Target Zero – Current Status</a:t>
            </a:r>
            <a:endParaRPr lang="en-US" dirty="0"/>
          </a:p>
        </p:txBody>
      </p:sp>
      <p:pic>
        <p:nvPicPr>
          <p:cNvPr id="8" name="Content Placeholder 7"/>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914400"/>
            <a:ext cx="8686800" cy="5791200"/>
          </a:xfrm>
          <a:prstGeom prst="rect">
            <a:avLst/>
          </a:prstGeom>
          <a:noFill/>
        </p:spPr>
      </p:pic>
    </p:spTree>
    <p:extLst>
      <p:ext uri="{BB962C8B-B14F-4D97-AF65-F5344CB8AC3E}">
        <p14:creationId xmlns:p14="http://schemas.microsoft.com/office/powerpoint/2010/main" val="39112462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7189"/>
          <a:stretch/>
        </p:blipFill>
        <p:spPr>
          <a:xfrm>
            <a:off x="8229601" y="2845776"/>
            <a:ext cx="3352800" cy="3409222"/>
          </a:xfrm>
          <a:prstGeom prst="rect">
            <a:avLst/>
          </a:prstGeom>
        </p:spPr>
      </p:pic>
      <p:sp>
        <p:nvSpPr>
          <p:cNvPr id="2" name="Title 1"/>
          <p:cNvSpPr>
            <a:spLocks noGrp="1"/>
          </p:cNvSpPr>
          <p:nvPr>
            <p:ph type="title"/>
          </p:nvPr>
        </p:nvSpPr>
        <p:spPr>
          <a:xfrm>
            <a:off x="381000" y="381000"/>
            <a:ext cx="8331200" cy="411162"/>
          </a:xfrm>
        </p:spPr>
        <p:txBody>
          <a:bodyPr/>
          <a:lstStyle/>
          <a:p>
            <a:r>
              <a:rPr lang="en-US" sz="3200" dirty="0">
                <a:solidFill>
                  <a:schemeClr val="bg1"/>
                </a:solidFill>
                <a:latin typeface="Myriad Pro"/>
              </a:rPr>
              <a:t>Compliance</a:t>
            </a:r>
            <a:br>
              <a:rPr lang="en-US" sz="3200" dirty="0">
                <a:solidFill>
                  <a:schemeClr val="bg1"/>
                </a:solidFill>
                <a:latin typeface="Myriad Pro"/>
              </a:rPr>
            </a:br>
            <a:endParaRPr lang="en-US" dirty="0"/>
          </a:p>
        </p:txBody>
      </p:sp>
      <p:sp>
        <p:nvSpPr>
          <p:cNvPr id="5" name="Rectangle 4"/>
          <p:cNvSpPr/>
          <p:nvPr/>
        </p:nvSpPr>
        <p:spPr>
          <a:xfrm>
            <a:off x="3048000" y="1524000"/>
            <a:ext cx="6096000" cy="3693319"/>
          </a:xfrm>
          <a:prstGeom prst="rect">
            <a:avLst/>
          </a:prstGeom>
        </p:spPr>
        <p:txBody>
          <a:bodyPr>
            <a:spAutoFit/>
          </a:bodyPr>
          <a:lstStyle/>
          <a:p>
            <a:r>
              <a:rPr lang="en-US" b="1" dirty="0" smtClean="0">
                <a:solidFill>
                  <a:srgbClr val="2D2F92"/>
                </a:solidFill>
                <a:latin typeface="Helvetica" panose="020B0604020202020204" pitchFamily="34" charset="0"/>
              </a:rPr>
              <a:t>What happens to TSE programs that are </a:t>
            </a:r>
            <a:r>
              <a:rPr lang="en-US" b="1" dirty="0">
                <a:solidFill>
                  <a:srgbClr val="2D2F92"/>
                </a:solidFill>
                <a:latin typeface="Helvetica" panose="020B0604020202020204" pitchFamily="34" charset="0"/>
              </a:rPr>
              <a:t>non-compliant</a:t>
            </a:r>
            <a:r>
              <a:rPr lang="en-US" b="1" dirty="0" smtClean="0">
                <a:solidFill>
                  <a:srgbClr val="2D2F92"/>
                </a:solidFill>
                <a:latin typeface="Helvetica" panose="020B0604020202020204" pitchFamily="34" charset="0"/>
              </a:rPr>
              <a:t>?</a:t>
            </a:r>
          </a:p>
          <a:p>
            <a:endParaRPr lang="en-US" b="1" dirty="0">
              <a:solidFill>
                <a:srgbClr val="2D2F92"/>
              </a:solidFill>
              <a:latin typeface="Helvetica" panose="020B0604020202020204" pitchFamily="34" charset="0"/>
            </a:endParaRPr>
          </a:p>
          <a:p>
            <a:pPr marL="285750" indent="-285750">
              <a:buFont typeface="Arial" panose="020B0604020202020204" pitchFamily="34" charset="0"/>
              <a:buChar char="•"/>
            </a:pPr>
            <a:r>
              <a:rPr lang="en-US" dirty="0" smtClean="0"/>
              <a:t>Education always starts at the audit</a:t>
            </a:r>
          </a:p>
          <a:p>
            <a:pPr marL="285750" indent="-285750">
              <a:buFont typeface="Arial" panose="020B0604020202020204" pitchFamily="34" charset="0"/>
              <a:buChar char="•"/>
            </a:pPr>
            <a:r>
              <a:rPr lang="en-US" dirty="0" smtClean="0"/>
              <a:t>A letter of education may follow if a violation exists</a:t>
            </a:r>
            <a:endParaRPr lang="en-US" dirty="0"/>
          </a:p>
          <a:p>
            <a:pPr marL="285750" indent="-285750">
              <a:buFont typeface="Arial" panose="020B0604020202020204" pitchFamily="34" charset="0"/>
              <a:buChar char="•"/>
            </a:pPr>
            <a:r>
              <a:rPr lang="en-US" dirty="0"/>
              <a:t>Not teaching Required Curriculum </a:t>
            </a:r>
            <a:r>
              <a:rPr lang="en-US" dirty="0" smtClean="0"/>
              <a:t>material</a:t>
            </a:r>
          </a:p>
          <a:p>
            <a:pPr marL="285750" indent="-285750">
              <a:buFont typeface="Arial" panose="020B0604020202020204" pitchFamily="34" charset="0"/>
              <a:buChar char="•"/>
            </a:pPr>
            <a:r>
              <a:rPr lang="en-US" dirty="0" smtClean="0"/>
              <a:t>Early compliance</a:t>
            </a:r>
          </a:p>
          <a:p>
            <a:pPr marL="285750" indent="-285750">
              <a:buFont typeface="Arial" panose="020B0604020202020204" pitchFamily="34" charset="0"/>
              <a:buChar char="•"/>
            </a:pPr>
            <a:r>
              <a:rPr lang="en-US" dirty="0" smtClean="0"/>
              <a:t>Repeated violations may ultimately result in suspension from the portal</a:t>
            </a:r>
            <a:endParaRPr lang="en-US" dirty="0"/>
          </a:p>
          <a:p>
            <a:endParaRPr lang="en-US" b="1" dirty="0">
              <a:solidFill>
                <a:srgbClr val="2D2F92"/>
              </a:solidFill>
              <a:latin typeface="Helvetica" panose="020B0604020202020204" pitchFamily="34" charset="0"/>
            </a:endParaRPr>
          </a:p>
          <a:p>
            <a:endParaRPr lang="en-US" b="1" dirty="0" smtClean="0">
              <a:solidFill>
                <a:srgbClr val="2D2F92"/>
              </a:solidFill>
              <a:latin typeface="Helvetica" panose="020B0604020202020204" pitchFamily="34" charset="0"/>
            </a:endParaRPr>
          </a:p>
          <a:p>
            <a:endParaRPr lang="en-US" b="1" dirty="0">
              <a:solidFill>
                <a:srgbClr val="2D2F92"/>
              </a:solidFill>
              <a:latin typeface="Helvetica" panose="020B0604020202020204" pitchFamily="34" charset="0"/>
            </a:endParaRPr>
          </a:p>
          <a:p>
            <a:pPr marL="285750" indent="-285750">
              <a:buFont typeface="Arial" panose="020B0604020202020204" pitchFamily="34" charset="0"/>
              <a:buChar char="•"/>
            </a:pPr>
            <a:endParaRPr lang="en-US" b="1" dirty="0">
              <a:solidFill>
                <a:srgbClr val="2D2F92"/>
              </a:solidFill>
              <a:latin typeface="Helvetica" panose="020B0604020202020204" pitchFamily="34" charset="0"/>
            </a:endParaRPr>
          </a:p>
        </p:txBody>
      </p:sp>
    </p:spTree>
    <p:extLst>
      <p:ext uri="{BB962C8B-B14F-4D97-AF65-F5344CB8AC3E}">
        <p14:creationId xmlns:p14="http://schemas.microsoft.com/office/powerpoint/2010/main" val="9633269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Compliance</a:t>
            </a:r>
            <a:endParaRPr lang="en-US" sz="3200" dirty="0"/>
          </a:p>
        </p:txBody>
      </p:sp>
      <p:sp>
        <p:nvSpPr>
          <p:cNvPr id="5" name="Rectangle 4"/>
          <p:cNvSpPr/>
          <p:nvPr/>
        </p:nvSpPr>
        <p:spPr>
          <a:xfrm>
            <a:off x="3352799" y="1119118"/>
            <a:ext cx="6096000" cy="1754326"/>
          </a:xfrm>
          <a:prstGeom prst="rect">
            <a:avLst/>
          </a:prstGeom>
        </p:spPr>
        <p:txBody>
          <a:bodyPr>
            <a:spAutoFit/>
          </a:bodyPr>
          <a:lstStyle/>
          <a:p>
            <a:r>
              <a:rPr lang="en-US" b="1" dirty="0" smtClean="0">
                <a:solidFill>
                  <a:srgbClr val="2D2F92"/>
                </a:solidFill>
                <a:latin typeface="Helvetica" panose="020B0604020202020204" pitchFamily="34" charset="0"/>
              </a:rPr>
              <a:t>Can DOL revoke my certification for TSE?</a:t>
            </a:r>
          </a:p>
          <a:p>
            <a:endParaRPr lang="en-US" b="1" dirty="0">
              <a:solidFill>
                <a:srgbClr val="2D2F92"/>
              </a:solidFill>
              <a:latin typeface="Helvetica" panose="020B0604020202020204" pitchFamily="34" charset="0"/>
            </a:endParaRPr>
          </a:p>
          <a:p>
            <a:pPr marL="285750" indent="-285750">
              <a:buFont typeface="Arial" panose="020B0604020202020204" pitchFamily="34" charset="0"/>
              <a:buChar char="•"/>
            </a:pPr>
            <a:r>
              <a:rPr lang="en-US" dirty="0" smtClean="0"/>
              <a:t>No</a:t>
            </a:r>
            <a:r>
              <a:rPr lang="en-US" dirty="0"/>
              <a:t>, only OSPI can decertify a TSE program. </a:t>
            </a:r>
            <a:endParaRPr lang="en-US" dirty="0" smtClean="0"/>
          </a:p>
          <a:p>
            <a:pPr marL="285750" indent="-285750">
              <a:buFont typeface="Arial" panose="020B0604020202020204" pitchFamily="34" charset="0"/>
              <a:buChar char="•"/>
            </a:pPr>
            <a:r>
              <a:rPr lang="en-US" dirty="0" smtClean="0"/>
              <a:t>DOL </a:t>
            </a:r>
            <a:r>
              <a:rPr lang="en-US" dirty="0"/>
              <a:t>can only suspend access to the portal. During a suspension period, a TSE program will not have the ability to enter permit waivers, course completions or test scores. </a:t>
            </a:r>
            <a:endParaRPr lang="en-US" b="1" dirty="0">
              <a:solidFill>
                <a:srgbClr val="2D2F92"/>
              </a:solidFill>
              <a:latin typeface="Helvetica" panose="020B0604020202020204" pitchFamily="34" charset="0"/>
            </a:endParaRPr>
          </a:p>
        </p:txBody>
      </p:sp>
      <p:pic>
        <p:nvPicPr>
          <p:cNvPr id="6" name="Picture 5"/>
          <p:cNvPicPr>
            <a:picLocks noChangeAspect="1"/>
          </p:cNvPicPr>
          <p:nvPr/>
        </p:nvPicPr>
        <p:blipFill rotWithShape="1">
          <a:blip r:embed="rId3"/>
          <a:srcRect l="15093" t="11858" r="14999" b="34783"/>
          <a:stretch/>
        </p:blipFill>
        <p:spPr>
          <a:xfrm>
            <a:off x="2762732" y="3429000"/>
            <a:ext cx="7276135" cy="3122474"/>
          </a:xfrm>
          <a:prstGeom prst="rect">
            <a:avLst/>
          </a:prstGeom>
        </p:spPr>
      </p:pic>
    </p:spTree>
    <p:extLst>
      <p:ext uri="{BB962C8B-B14F-4D97-AF65-F5344CB8AC3E}">
        <p14:creationId xmlns:p14="http://schemas.microsoft.com/office/powerpoint/2010/main" val="34696641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Compliance</a:t>
            </a:r>
            <a:endParaRPr lang="en-US" sz="3200" dirty="0"/>
          </a:p>
        </p:txBody>
      </p:sp>
      <p:sp>
        <p:nvSpPr>
          <p:cNvPr id="5" name="Rectangle 4"/>
          <p:cNvSpPr/>
          <p:nvPr/>
        </p:nvSpPr>
        <p:spPr>
          <a:xfrm>
            <a:off x="3124200" y="1447800"/>
            <a:ext cx="6096000" cy="1477328"/>
          </a:xfrm>
          <a:prstGeom prst="rect">
            <a:avLst/>
          </a:prstGeom>
        </p:spPr>
        <p:txBody>
          <a:bodyPr>
            <a:spAutoFit/>
          </a:bodyPr>
          <a:lstStyle/>
          <a:p>
            <a:r>
              <a:rPr lang="en-US" b="1" dirty="0" smtClean="0">
                <a:solidFill>
                  <a:srgbClr val="2D2F92"/>
                </a:solidFill>
                <a:latin typeface="Helvetica" panose="020B0604020202020204" pitchFamily="34" charset="0"/>
              </a:rPr>
              <a:t>If my portal access has been suspended, how do I reinstate my access? </a:t>
            </a:r>
          </a:p>
          <a:p>
            <a:endParaRPr lang="en-US" b="1" dirty="0">
              <a:solidFill>
                <a:srgbClr val="2D2F92"/>
              </a:solidFill>
              <a:latin typeface="Helvetica" panose="020B0604020202020204" pitchFamily="34" charset="0"/>
            </a:endParaRPr>
          </a:p>
          <a:p>
            <a:pPr marL="285750" indent="-285750">
              <a:buFont typeface="Arial" panose="020B0604020202020204" pitchFamily="34" charset="0"/>
              <a:buChar char="•"/>
            </a:pPr>
            <a:r>
              <a:rPr lang="en-US" dirty="0" smtClean="0">
                <a:latin typeface="+mj-lt"/>
              </a:rPr>
              <a:t>Provide a corrective action plan</a:t>
            </a:r>
          </a:p>
          <a:p>
            <a:pPr marL="285750" indent="-285750">
              <a:buFont typeface="Arial" panose="020B0604020202020204" pitchFamily="34" charset="0"/>
              <a:buChar char="•"/>
            </a:pPr>
            <a:r>
              <a:rPr lang="en-US" dirty="0" smtClean="0">
                <a:latin typeface="+mj-lt"/>
              </a:rPr>
              <a:t>Work with DOL to come up with an agreeable plan</a:t>
            </a:r>
            <a:endParaRPr lang="en-US"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657600"/>
            <a:ext cx="4229100" cy="2156841"/>
          </a:xfrm>
          <a:prstGeom prst="rect">
            <a:avLst/>
          </a:prstGeom>
        </p:spPr>
      </p:pic>
    </p:spTree>
    <p:extLst>
      <p:ext uri="{BB962C8B-B14F-4D97-AF65-F5344CB8AC3E}">
        <p14:creationId xmlns:p14="http://schemas.microsoft.com/office/powerpoint/2010/main" val="40145035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15035"/>
            <a:ext cx="5715000" cy="523220"/>
          </a:xfrm>
          <a:prstGeom prst="rect">
            <a:avLst/>
          </a:prstGeom>
          <a:noFill/>
        </p:spPr>
        <p:txBody>
          <a:bodyPr wrap="square" rtlCol="0">
            <a:spAutoFit/>
          </a:bodyPr>
          <a:lstStyle/>
          <a:p>
            <a:r>
              <a:rPr lang="en-US" sz="2800" dirty="0">
                <a:solidFill>
                  <a:schemeClr val="bg1"/>
                </a:solidFill>
                <a:latin typeface="Myriad Pro"/>
              </a:rPr>
              <a:t>Compliance</a:t>
            </a:r>
          </a:p>
        </p:txBody>
      </p:sp>
      <p:sp>
        <p:nvSpPr>
          <p:cNvPr id="9" name="Rectangle 8"/>
          <p:cNvSpPr/>
          <p:nvPr/>
        </p:nvSpPr>
        <p:spPr>
          <a:xfrm>
            <a:off x="0" y="599420"/>
            <a:ext cx="3200400" cy="6258580"/>
          </a:xfrm>
          <a:prstGeom prst="rect">
            <a:avLst/>
          </a:prstGeom>
          <a:solidFill>
            <a:srgbClr val="A37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a:spLocks noGrp="1"/>
          </p:cNvSpPr>
          <p:nvPr>
            <p:ph sz="half" idx="1"/>
          </p:nvPr>
        </p:nvSpPr>
        <p:spPr>
          <a:xfrm>
            <a:off x="220793" y="762000"/>
            <a:ext cx="2719935" cy="3255962"/>
          </a:xfrm>
        </p:spPr>
        <p:txBody>
          <a:bodyPr>
            <a:normAutofit fontScale="85000" lnSpcReduction="10000"/>
          </a:bodyPr>
          <a:lstStyle/>
          <a:p>
            <a:pPr marL="0" indent="0">
              <a:buNone/>
            </a:pPr>
            <a:r>
              <a:rPr lang="en-US" sz="2000" dirty="0"/>
              <a:t>Information about the </a:t>
            </a:r>
            <a:br>
              <a:rPr lang="en-US" sz="2000" dirty="0"/>
            </a:br>
            <a:r>
              <a:rPr lang="en-US" sz="2000" b="1" dirty="0">
                <a:solidFill>
                  <a:schemeClr val="accent6">
                    <a:lumMod val="60000"/>
                    <a:lumOff val="40000"/>
                  </a:schemeClr>
                </a:solidFill>
              </a:rPr>
              <a:t>Compliance Process </a:t>
            </a:r>
            <a:r>
              <a:rPr lang="en-US" sz="2000" dirty="0"/>
              <a:t>is outlined in the 1-page FAQs sheet.</a:t>
            </a:r>
          </a:p>
          <a:p>
            <a:pPr marL="0" indent="0">
              <a:buNone/>
            </a:pPr>
            <a:endParaRPr lang="en-US" sz="2000" dirty="0"/>
          </a:p>
          <a:p>
            <a:pPr marL="0" indent="0">
              <a:buNone/>
            </a:pPr>
            <a:endParaRPr lang="en-US" sz="2000" dirty="0"/>
          </a:p>
          <a:p>
            <a:pPr marL="0" indent="0">
              <a:buNone/>
            </a:pPr>
            <a:r>
              <a:rPr lang="en-US" sz="2000" dirty="0"/>
              <a:t>If you have any questions, please contact </a:t>
            </a:r>
            <a:br>
              <a:rPr lang="en-US" sz="2000" dirty="0"/>
            </a:br>
            <a:r>
              <a:rPr lang="en-US" sz="2000" b="1" dirty="0"/>
              <a:t>Patti Enbody </a:t>
            </a:r>
            <a:r>
              <a:rPr lang="en-US" sz="2000" dirty="0"/>
              <a:t>at OSPI (patti.enbody@k12.wa.us) or the </a:t>
            </a:r>
            <a:r>
              <a:rPr lang="en-US" sz="2000" b="1" dirty="0"/>
              <a:t>DTS program </a:t>
            </a:r>
            <a:r>
              <a:rPr lang="en-US" sz="2000" dirty="0"/>
              <a:t>at DOL (tse@dol.wa.gov).</a:t>
            </a:r>
          </a:p>
        </p:txBody>
      </p:sp>
      <p:pic>
        <p:nvPicPr>
          <p:cNvPr id="11" name="Picture 10"/>
          <p:cNvPicPr/>
          <p:nvPr/>
        </p:nvPicPr>
        <p:blipFill rotWithShape="1">
          <a:blip r:embed="rId3"/>
          <a:srcRect l="25480" t="15384" r="38302" b="7162"/>
          <a:stretch/>
        </p:blipFill>
        <p:spPr bwMode="auto">
          <a:xfrm>
            <a:off x="5410200" y="1219200"/>
            <a:ext cx="4495800" cy="5266663"/>
          </a:xfrm>
          <a:prstGeom prst="rect">
            <a:avLst/>
          </a:prstGeom>
          <a:ln>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8429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 y="76214"/>
            <a:ext cx="5715000" cy="523220"/>
          </a:xfrm>
          <a:prstGeom prst="rect">
            <a:avLst/>
          </a:prstGeom>
          <a:noFill/>
        </p:spPr>
        <p:txBody>
          <a:bodyPr wrap="square" rtlCol="0">
            <a:spAutoFit/>
          </a:bodyPr>
          <a:lstStyle/>
          <a:p>
            <a:r>
              <a:rPr lang="en-US" sz="2800" dirty="0">
                <a:solidFill>
                  <a:schemeClr val="bg1"/>
                </a:solidFill>
                <a:latin typeface="Myriad Pro"/>
              </a:rPr>
              <a:t>Drive Routes</a:t>
            </a:r>
          </a:p>
        </p:txBody>
      </p:sp>
      <p:sp>
        <p:nvSpPr>
          <p:cNvPr id="3" name="Rectangle 2"/>
          <p:cNvSpPr/>
          <p:nvPr/>
        </p:nvSpPr>
        <p:spPr>
          <a:xfrm>
            <a:off x="3048000" y="2438407"/>
            <a:ext cx="6096000" cy="584775"/>
          </a:xfrm>
          <a:prstGeom prst="rect">
            <a:avLst/>
          </a:prstGeom>
          <a:solidFill>
            <a:srgbClr val="A0BA3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200" dirty="0">
                <a:solidFill>
                  <a:schemeClr val="bg1"/>
                </a:solidFill>
              </a:rPr>
              <a:t>Drive Routes</a:t>
            </a:r>
          </a:p>
        </p:txBody>
      </p:sp>
      <p:sp>
        <p:nvSpPr>
          <p:cNvPr id="4" name="TextBox 3"/>
          <p:cNvSpPr txBox="1"/>
          <p:nvPr/>
        </p:nvSpPr>
        <p:spPr>
          <a:xfrm>
            <a:off x="8001000" y="4862155"/>
            <a:ext cx="3429000" cy="1569660"/>
          </a:xfrm>
          <a:prstGeom prst="rect">
            <a:avLst/>
          </a:prstGeom>
          <a:noFill/>
        </p:spPr>
        <p:txBody>
          <a:bodyPr wrap="square" rtlCol="0">
            <a:spAutoFit/>
          </a:bodyPr>
          <a:lstStyle/>
          <a:p>
            <a:r>
              <a:rPr lang="en-US" sz="2400" dirty="0">
                <a:solidFill>
                  <a:prstClr val="black"/>
                </a:solidFill>
              </a:rPr>
              <a:t>Lou Blanchard</a:t>
            </a:r>
          </a:p>
          <a:p>
            <a:r>
              <a:rPr lang="en-US" sz="2400" dirty="0">
                <a:solidFill>
                  <a:prstClr val="black"/>
                </a:solidFill>
              </a:rPr>
              <a:t>DOL ME/Auditor 4</a:t>
            </a:r>
          </a:p>
          <a:p>
            <a:r>
              <a:rPr lang="en-US" sz="2400" dirty="0">
                <a:solidFill>
                  <a:prstClr val="black"/>
                </a:solidFill>
              </a:rPr>
              <a:t>Washington State Department of Licensing</a:t>
            </a:r>
          </a:p>
        </p:txBody>
      </p:sp>
    </p:spTree>
    <p:extLst>
      <p:ext uri="{BB962C8B-B14F-4D97-AF65-F5344CB8AC3E}">
        <p14:creationId xmlns:p14="http://schemas.microsoft.com/office/powerpoint/2010/main" val="253354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Could You Navigate This Route?</a:t>
            </a:r>
            <a:endParaRPr lang="en-US" dirty="0"/>
          </a:p>
        </p:txBody>
      </p:sp>
      <p:pic>
        <p:nvPicPr>
          <p:cNvPr id="5"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3200" y="1295401"/>
            <a:ext cx="5943600" cy="5105400"/>
          </a:xfrm>
        </p:spPr>
      </p:pic>
    </p:spTree>
    <p:extLst>
      <p:ext uri="{BB962C8B-B14F-4D97-AF65-F5344CB8AC3E}">
        <p14:creationId xmlns:p14="http://schemas.microsoft.com/office/powerpoint/2010/main" val="4066000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endParaRPr lang="en-US" sz="3300" dirty="0"/>
          </a:p>
          <a:p>
            <a:r>
              <a:rPr lang="en-US" sz="3300" dirty="0"/>
              <a:t>Route Guidelines</a:t>
            </a:r>
          </a:p>
          <a:p>
            <a:r>
              <a:rPr lang="en-US" sz="3300" dirty="0"/>
              <a:t>Route Requirements</a:t>
            </a:r>
          </a:p>
          <a:p>
            <a:r>
              <a:rPr lang="en-US" sz="3300" dirty="0"/>
              <a:t>DOL Route Submission Process</a:t>
            </a:r>
          </a:p>
          <a:p>
            <a:r>
              <a:rPr lang="en-US" sz="3300" dirty="0"/>
              <a:t>Designing Your Route / Map Creation Tools</a:t>
            </a:r>
          </a:p>
          <a:p>
            <a:endParaRPr lang="en-US" sz="3300" dirty="0"/>
          </a:p>
          <a:p>
            <a:endParaRPr lang="en-US" sz="3300" dirty="0"/>
          </a:p>
        </p:txBody>
      </p:sp>
    </p:spTree>
    <p:extLst>
      <p:ext uri="{BB962C8B-B14F-4D97-AF65-F5344CB8AC3E}">
        <p14:creationId xmlns:p14="http://schemas.microsoft.com/office/powerpoint/2010/main" val="24833049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 Guidelines</a:t>
            </a:r>
            <a:endParaRPr lang="en-US" dirty="0"/>
          </a:p>
        </p:txBody>
      </p:sp>
      <p:sp>
        <p:nvSpPr>
          <p:cNvPr id="3" name="Content Placeholder 2"/>
          <p:cNvSpPr>
            <a:spLocks noGrp="1"/>
          </p:cNvSpPr>
          <p:nvPr>
            <p:ph idx="1"/>
          </p:nvPr>
        </p:nvSpPr>
        <p:spPr>
          <a:xfrm>
            <a:off x="2152650" y="2828495"/>
            <a:ext cx="7886700" cy="1086287"/>
          </a:xfrm>
        </p:spPr>
        <p:txBody>
          <a:bodyPr>
            <a:normAutofit fontScale="92500"/>
          </a:bodyPr>
          <a:lstStyle/>
          <a:p>
            <a:pPr marL="0" indent="0">
              <a:buNone/>
            </a:pPr>
            <a:r>
              <a:rPr lang="en-US" sz="2400" b="1" dirty="0"/>
              <a:t>Instructor Examiner Guidelines and Requirements (IEGR)</a:t>
            </a:r>
          </a:p>
          <a:p>
            <a:pPr lvl="1"/>
            <a:r>
              <a:rPr lang="en-US" sz="2400" dirty="0"/>
              <a:t>Section 6.1 – Drive Test Route</a:t>
            </a:r>
          </a:p>
          <a:p>
            <a:endParaRPr lang="en-US" sz="2400" dirty="0"/>
          </a:p>
        </p:txBody>
      </p:sp>
    </p:spTree>
    <p:extLst>
      <p:ext uri="{BB962C8B-B14F-4D97-AF65-F5344CB8AC3E}">
        <p14:creationId xmlns:p14="http://schemas.microsoft.com/office/powerpoint/2010/main" val="37635504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 Guidelines</a:t>
            </a:r>
            <a:endParaRPr lang="en-US" dirty="0"/>
          </a:p>
        </p:txBody>
      </p:sp>
      <p:sp>
        <p:nvSpPr>
          <p:cNvPr id="5" name="Content Placeholder 4"/>
          <p:cNvSpPr>
            <a:spLocks noGrp="1"/>
          </p:cNvSpPr>
          <p:nvPr>
            <p:ph idx="1"/>
          </p:nvPr>
        </p:nvSpPr>
        <p:spPr>
          <a:xfrm>
            <a:off x="2152650" y="1678121"/>
            <a:ext cx="7886700" cy="4164373"/>
          </a:xfrm>
        </p:spPr>
        <p:txBody>
          <a:bodyPr>
            <a:normAutofit fontScale="62500" lnSpcReduction="20000"/>
          </a:bodyPr>
          <a:lstStyle/>
          <a:p>
            <a:r>
              <a:rPr lang="en-US" dirty="0" smtClean="0"/>
              <a:t>Schools </a:t>
            </a:r>
            <a:r>
              <a:rPr lang="en-US" dirty="0"/>
              <a:t>should have at least two drive test routes. Second and more exams by an applicant will be performed on a different route. (if you only have two routes then the third test would be on the first route</a:t>
            </a:r>
            <a:r>
              <a:rPr lang="en-US" dirty="0" smtClean="0"/>
              <a:t>.)</a:t>
            </a:r>
          </a:p>
          <a:p>
            <a:endParaRPr lang="en-US" dirty="0"/>
          </a:p>
          <a:p>
            <a:r>
              <a:rPr lang="en-US" dirty="0"/>
              <a:t>Each route will contain the same required maneuvers</a:t>
            </a:r>
            <a:r>
              <a:rPr lang="en-US" dirty="0" smtClean="0"/>
              <a:t>.</a:t>
            </a:r>
          </a:p>
          <a:p>
            <a:endParaRPr lang="en-US" dirty="0"/>
          </a:p>
          <a:p>
            <a:r>
              <a:rPr lang="en-US" dirty="0"/>
              <a:t>Each route should be contained within a three- to five-mile radius from the business location or test start location and last </a:t>
            </a:r>
            <a:r>
              <a:rPr lang="en-US" b="1" dirty="0"/>
              <a:t>no less </a:t>
            </a:r>
            <a:r>
              <a:rPr lang="en-US" dirty="0"/>
              <a:t>than 15 minutes</a:t>
            </a:r>
            <a:r>
              <a:rPr lang="en-US" dirty="0" smtClean="0"/>
              <a:t>.</a:t>
            </a:r>
          </a:p>
          <a:p>
            <a:endParaRPr lang="en-US" dirty="0"/>
          </a:p>
          <a:p>
            <a:r>
              <a:rPr lang="en-US" dirty="0"/>
              <a:t>You may not use a drive test route of a Licensing Service Office(LSO).Drive the route without an applicant to make sure the maneuver locations you selected can safely provide the proper driving situations. Make sure the maneuvers are far enough apart to allow you time to score the maneuvers before giving the applicant the next instruction</a:t>
            </a:r>
            <a:r>
              <a:rPr lang="en-US" dirty="0" smtClean="0"/>
              <a:t>.</a:t>
            </a:r>
            <a:endParaRPr lang="en-US" dirty="0"/>
          </a:p>
        </p:txBody>
      </p:sp>
      <p:sp>
        <p:nvSpPr>
          <p:cNvPr id="6" name="Slide Number Placeholder 5"/>
          <p:cNvSpPr>
            <a:spLocks noGrp="1"/>
          </p:cNvSpPr>
          <p:nvPr>
            <p:ph type="sldNum" sz="quarter" idx="12"/>
          </p:nvPr>
        </p:nvSpPr>
        <p:spPr/>
        <p:txBody>
          <a:bodyPr/>
          <a:lstStyle/>
          <a:p>
            <a:r>
              <a:rPr lang="en-US" dirty="0">
                <a:solidFill>
                  <a:prstClr val="black">
                    <a:tint val="75000"/>
                  </a:prstClr>
                </a:solidFill>
              </a:rPr>
              <a:t>4</a:t>
            </a:r>
          </a:p>
        </p:txBody>
      </p:sp>
    </p:spTree>
    <p:extLst>
      <p:ext uri="{BB962C8B-B14F-4D97-AF65-F5344CB8AC3E}">
        <p14:creationId xmlns:p14="http://schemas.microsoft.com/office/powerpoint/2010/main" val="1139080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 Guidelines (Cont.)</a:t>
            </a:r>
            <a:endParaRPr lang="en-US" dirty="0"/>
          </a:p>
        </p:txBody>
      </p:sp>
      <p:sp>
        <p:nvSpPr>
          <p:cNvPr id="5" name="Content Placeholder 4"/>
          <p:cNvSpPr>
            <a:spLocks noGrp="1"/>
          </p:cNvSpPr>
          <p:nvPr>
            <p:ph idx="1"/>
          </p:nvPr>
        </p:nvSpPr>
        <p:spPr>
          <a:xfrm>
            <a:off x="2152650" y="1771657"/>
            <a:ext cx="7886700" cy="4141177"/>
          </a:xfrm>
        </p:spPr>
        <p:txBody>
          <a:bodyPr>
            <a:normAutofit fontScale="62500" lnSpcReduction="20000"/>
          </a:bodyPr>
          <a:lstStyle/>
          <a:p>
            <a:r>
              <a:rPr lang="en-US" dirty="0" smtClean="0"/>
              <a:t>Provide </a:t>
            </a:r>
            <a:r>
              <a:rPr lang="en-US" dirty="0"/>
              <a:t>any updated copies of your drive test routes to the DTS program for approval prior to use. You may not use a drive test route that has not been approved by the DTS program first</a:t>
            </a:r>
            <a:r>
              <a:rPr lang="en-US" dirty="0" smtClean="0"/>
              <a:t>.</a:t>
            </a:r>
          </a:p>
          <a:p>
            <a:endParaRPr lang="en-US" dirty="0"/>
          </a:p>
          <a:p>
            <a:r>
              <a:rPr lang="en-US" dirty="0"/>
              <a:t>When submitting changes to the map, ensure it lists the school location, route number, and date of revision on each page. Route changes must be clearly noted with the location of each maneuver</a:t>
            </a:r>
            <a:r>
              <a:rPr lang="en-US" dirty="0" smtClean="0"/>
              <a:t>.</a:t>
            </a:r>
          </a:p>
          <a:p>
            <a:endParaRPr lang="en-US" dirty="0"/>
          </a:p>
          <a:p>
            <a:r>
              <a:rPr lang="en-US" dirty="0"/>
              <a:t>All routes are to start from your place of business unless you have been approved to start at another location. Clearly identify starting point on your map</a:t>
            </a:r>
            <a:r>
              <a:rPr lang="en-US" dirty="0" smtClean="0"/>
              <a:t>.</a:t>
            </a:r>
          </a:p>
          <a:p>
            <a:endParaRPr lang="en-US" dirty="0"/>
          </a:p>
          <a:p>
            <a:r>
              <a:rPr lang="en-US" dirty="0"/>
              <a:t>Testing routes may not be used for training of any kind.</a:t>
            </a:r>
          </a:p>
          <a:p>
            <a:endParaRPr lang="en-US" dirty="0"/>
          </a:p>
        </p:txBody>
      </p:sp>
    </p:spTree>
    <p:extLst>
      <p:ext uri="{BB962C8B-B14F-4D97-AF65-F5344CB8AC3E}">
        <p14:creationId xmlns:p14="http://schemas.microsoft.com/office/powerpoint/2010/main" val="2549865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5930" y="1131094"/>
            <a:ext cx="5123420" cy="994172"/>
          </a:xfrm>
        </p:spPr>
        <p:txBody>
          <a:bodyPr/>
          <a:lstStyle/>
          <a:p>
            <a:r>
              <a:rPr lang="en-US" b="1" dirty="0" smtClean="0">
                <a:solidFill>
                  <a:schemeClr val="tx1"/>
                </a:solidFill>
              </a:rPr>
              <a:t>Goal 4: Healthy &amp; Safe Communities</a:t>
            </a:r>
            <a:endParaRPr lang="en-US" b="1" dirty="0">
              <a:solidFill>
                <a:schemeClr val="tx1"/>
              </a:solidFill>
            </a:endParaRPr>
          </a:p>
        </p:txBody>
      </p:sp>
      <p:graphicFrame>
        <p:nvGraphicFramePr>
          <p:cNvPr id="4" name="Content Placeholder 3"/>
          <p:cNvGraphicFramePr>
            <a:graphicFrameLocks noGrp="1"/>
          </p:cNvGraphicFramePr>
          <p:nvPr>
            <p:ph idx="1"/>
            <p:extLst/>
          </p:nvPr>
        </p:nvGraphicFramePr>
        <p:xfrm>
          <a:off x="2152650" y="2467426"/>
          <a:ext cx="7886702" cy="3543300"/>
        </p:xfrm>
        <a:graphic>
          <a:graphicData uri="http://schemas.openxmlformats.org/drawingml/2006/table">
            <a:tbl>
              <a:tblPr firstRow="1" bandRow="1">
                <a:tableStyleId>{5C22544A-7EE6-4342-B048-85BDC9FD1C3A}</a:tableStyleId>
              </a:tblPr>
              <a:tblGrid>
                <a:gridCol w="3251372"/>
                <a:gridCol w="1553863"/>
                <a:gridCol w="1553863"/>
                <a:gridCol w="1527604"/>
              </a:tblGrid>
              <a:tr h="685800">
                <a:tc>
                  <a:txBody>
                    <a:bodyPr/>
                    <a:lstStyle/>
                    <a:p>
                      <a:r>
                        <a:rPr lang="en-US" sz="1400" dirty="0" smtClean="0"/>
                        <a:t>Outcome measure</a:t>
                      </a:r>
                      <a:r>
                        <a:rPr lang="en-US" sz="1400" baseline="0" dirty="0" smtClean="0"/>
                        <a:t> / </a:t>
                      </a:r>
                      <a:br>
                        <a:rPr lang="en-US" sz="1400" baseline="0" dirty="0" smtClean="0"/>
                      </a:br>
                      <a:r>
                        <a:rPr lang="en-US" sz="1400" baseline="0" dirty="0" smtClean="0"/>
                        <a:t>Leading Indicator</a:t>
                      </a:r>
                      <a:endParaRPr lang="en-US" sz="1400" dirty="0"/>
                    </a:p>
                  </a:txBody>
                  <a:tcPr marL="68580" marR="68580" marT="34290" marB="34290"/>
                </a:tc>
                <a:tc>
                  <a:txBody>
                    <a:bodyPr/>
                    <a:lstStyle/>
                    <a:p>
                      <a:pPr algn="ctr"/>
                      <a:r>
                        <a:rPr lang="en-US" sz="1400" dirty="0" smtClean="0"/>
                        <a:t>2016</a:t>
                      </a:r>
                      <a:r>
                        <a:rPr lang="en-US" sz="1400" baseline="0" dirty="0" smtClean="0"/>
                        <a:t> actual level</a:t>
                      </a:r>
                      <a:endParaRPr lang="en-US" sz="1400" dirty="0"/>
                    </a:p>
                  </a:txBody>
                  <a:tcPr marL="68580" marR="68580" marT="34290" marB="34290"/>
                </a:tc>
                <a:tc>
                  <a:txBody>
                    <a:bodyPr/>
                    <a:lstStyle/>
                    <a:p>
                      <a:pPr algn="ctr"/>
                      <a:r>
                        <a:rPr lang="en-US" sz="1400" dirty="0" smtClean="0"/>
                        <a:t>2016 target level needed</a:t>
                      </a:r>
                      <a:r>
                        <a:rPr lang="en-US" sz="1400" baseline="0" dirty="0" smtClean="0"/>
                        <a:t> to achieve Target Zero</a:t>
                      </a:r>
                      <a:endParaRPr lang="en-US" sz="1400" dirty="0"/>
                    </a:p>
                  </a:txBody>
                  <a:tcPr marL="68580" marR="68580" marT="34290" marB="34290"/>
                </a:tc>
                <a:tc>
                  <a:txBody>
                    <a:bodyPr/>
                    <a:lstStyle/>
                    <a:p>
                      <a:pPr algn="ctr"/>
                      <a:r>
                        <a:rPr lang="en-US" sz="1400" dirty="0" smtClean="0"/>
                        <a:t>On or off target?</a:t>
                      </a:r>
                      <a:endParaRPr lang="en-US" sz="1400" dirty="0"/>
                    </a:p>
                  </a:txBody>
                  <a:tcPr marL="68580" marR="68580" marT="34290" marB="34290"/>
                </a:tc>
              </a:tr>
              <a:tr h="685800">
                <a:tc>
                  <a:txBody>
                    <a:bodyPr/>
                    <a:lstStyle/>
                    <a:p>
                      <a:r>
                        <a:rPr lang="en-US" sz="1400" dirty="0" smtClean="0"/>
                        <a:t>2.4 –</a:t>
                      </a:r>
                      <a:r>
                        <a:rPr lang="en-US" sz="1400" baseline="0" dirty="0" smtClean="0"/>
                        <a:t> </a:t>
                      </a:r>
                      <a:r>
                        <a:rPr lang="en-US" sz="1400" kern="1200" dirty="0" smtClean="0">
                          <a:solidFill>
                            <a:schemeClr val="dk1"/>
                          </a:solidFill>
                          <a:effectLst/>
                          <a:latin typeface="+mn-lt"/>
                          <a:ea typeface="+mn-ea"/>
                          <a:cs typeface="+mn-cs"/>
                        </a:rPr>
                        <a:t>Decrease number of </a:t>
                      </a:r>
                      <a:r>
                        <a:rPr lang="en-US" sz="1400" b="1" kern="1200" dirty="0" smtClean="0">
                          <a:solidFill>
                            <a:schemeClr val="dk1"/>
                          </a:solidFill>
                          <a:effectLst/>
                          <a:latin typeface="+mn-lt"/>
                          <a:ea typeface="+mn-ea"/>
                          <a:cs typeface="+mn-cs"/>
                        </a:rPr>
                        <a:t>traffic fatalities </a:t>
                      </a:r>
                      <a:r>
                        <a:rPr lang="en-US" sz="1400" kern="1200" dirty="0" smtClean="0">
                          <a:solidFill>
                            <a:schemeClr val="dk1"/>
                          </a:solidFill>
                          <a:effectLst/>
                          <a:latin typeface="+mn-lt"/>
                          <a:ea typeface="+mn-ea"/>
                          <a:cs typeface="+mn-cs"/>
                        </a:rPr>
                        <a:t>on all roads from 454 in 2011 to zero (0) in 2030. </a:t>
                      </a:r>
                      <a:endParaRPr lang="en-US" sz="1400" dirty="0"/>
                    </a:p>
                  </a:txBody>
                  <a:tcPr marL="68580" marR="68580" marT="34290" marB="34290"/>
                </a:tc>
                <a:tc>
                  <a:txBody>
                    <a:bodyPr/>
                    <a:lstStyle/>
                    <a:p>
                      <a:pPr algn="ctr"/>
                      <a:r>
                        <a:rPr lang="en-US" sz="1400" dirty="0" smtClean="0"/>
                        <a:t>537</a:t>
                      </a:r>
                    </a:p>
                    <a:p>
                      <a:pPr algn="ctr"/>
                      <a:r>
                        <a:rPr lang="en-US" sz="1400" dirty="0" smtClean="0"/>
                        <a:t>(36% above target)</a:t>
                      </a:r>
                      <a:endParaRPr lang="en-US" sz="1400" dirty="0"/>
                    </a:p>
                  </a:txBody>
                  <a:tcPr marL="68580" marR="68580" marT="34290" marB="34290"/>
                </a:tc>
                <a:tc>
                  <a:txBody>
                    <a:bodyPr/>
                    <a:lstStyle/>
                    <a:p>
                      <a:pPr algn="ctr"/>
                      <a:r>
                        <a:rPr lang="en-US" sz="1400" dirty="0" smtClean="0"/>
                        <a:t>394</a:t>
                      </a:r>
                    </a:p>
                    <a:p>
                      <a:pPr algn="ctr"/>
                      <a:endParaRPr lang="en-US" sz="1400" dirty="0"/>
                    </a:p>
                  </a:txBody>
                  <a:tcPr marL="68580" marR="68580" marT="34290" marB="34290"/>
                </a:tc>
                <a:tc>
                  <a:txBody>
                    <a:bodyPr/>
                    <a:lstStyle/>
                    <a:p>
                      <a:pPr algn="ctr"/>
                      <a:r>
                        <a:rPr lang="en-US" sz="1400" dirty="0" smtClean="0">
                          <a:solidFill>
                            <a:srgbClr val="FF0000"/>
                          </a:solidFill>
                        </a:rPr>
                        <a:t>Off target</a:t>
                      </a:r>
                      <a:endParaRPr lang="en-US" sz="1400" dirty="0">
                        <a:solidFill>
                          <a:srgbClr val="FF0000"/>
                        </a:solidFill>
                      </a:endParaRPr>
                    </a:p>
                  </a:txBody>
                  <a:tcPr marL="68580" marR="68580" marT="34290" marB="34290"/>
                </a:tc>
              </a:tr>
              <a:tr h="685800">
                <a:tc>
                  <a:txBody>
                    <a:bodyPr/>
                    <a:lstStyle/>
                    <a:p>
                      <a:r>
                        <a:rPr lang="en-US" sz="1400" dirty="0" smtClean="0"/>
                        <a:t>2.4.a</a:t>
                      </a:r>
                      <a:r>
                        <a:rPr lang="en-US" sz="1400" baseline="0" dirty="0" smtClean="0"/>
                        <a:t> –Decrease number of </a:t>
                      </a:r>
                      <a:r>
                        <a:rPr lang="en-US" sz="1400" b="1" baseline="0" dirty="0" smtClean="0"/>
                        <a:t>alcohol and/or drug impaired driver-involved fatalities</a:t>
                      </a:r>
                      <a:r>
                        <a:rPr lang="en-US" sz="1400" b="0" baseline="0" dirty="0" smtClean="0"/>
                        <a:t> from 199 in 2011 to 152 by 2017.</a:t>
                      </a:r>
                      <a:endParaRPr lang="en-US" sz="1400" dirty="0"/>
                    </a:p>
                  </a:txBody>
                  <a:tcPr marL="68580" marR="68580" marT="34290" marB="34290"/>
                </a:tc>
                <a:tc>
                  <a:txBody>
                    <a:bodyPr/>
                    <a:lstStyle/>
                    <a:p>
                      <a:pPr algn="ctr"/>
                      <a:r>
                        <a:rPr lang="en-US" sz="1400" dirty="0" smtClean="0"/>
                        <a:t>277</a:t>
                      </a:r>
                    </a:p>
                    <a:p>
                      <a:pPr algn="ctr"/>
                      <a:r>
                        <a:rPr lang="en-US" sz="1400" dirty="0" smtClean="0"/>
                        <a:t>(25%</a:t>
                      </a:r>
                      <a:r>
                        <a:rPr lang="en-US" sz="1400" baseline="0" dirty="0" smtClean="0"/>
                        <a:t> above target)</a:t>
                      </a:r>
                      <a:endParaRPr lang="en-US" sz="1400" dirty="0"/>
                    </a:p>
                  </a:txBody>
                  <a:tcPr marL="68580" marR="68580" marT="34290" marB="34290"/>
                </a:tc>
                <a:tc>
                  <a:txBody>
                    <a:bodyPr/>
                    <a:lstStyle/>
                    <a:p>
                      <a:pPr algn="ctr"/>
                      <a:r>
                        <a:rPr lang="en-US" sz="1400" dirty="0" smtClean="0"/>
                        <a:t>222</a:t>
                      </a:r>
                      <a:endParaRPr lang="en-US" sz="14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Off target</a:t>
                      </a:r>
                    </a:p>
                    <a:p>
                      <a:pPr algn="ctr"/>
                      <a:endParaRPr lang="en-US" sz="1400" dirty="0">
                        <a:solidFill>
                          <a:srgbClr val="FF0000"/>
                        </a:solidFill>
                      </a:endParaRPr>
                    </a:p>
                  </a:txBody>
                  <a:tcPr marL="68580" marR="68580" marT="34290" marB="34290"/>
                </a:tc>
              </a:tr>
              <a:tr h="682003">
                <a:tc>
                  <a:txBody>
                    <a:bodyPr/>
                    <a:lstStyle/>
                    <a:p>
                      <a:r>
                        <a:rPr lang="en-US" sz="1400" dirty="0" smtClean="0"/>
                        <a:t>2.4.b – Decrease number of </a:t>
                      </a:r>
                      <a:r>
                        <a:rPr lang="en-US" sz="1400" b="1" dirty="0" smtClean="0"/>
                        <a:t>speed-involved fatalities </a:t>
                      </a:r>
                      <a:r>
                        <a:rPr lang="en-US" sz="1400" dirty="0" smtClean="0"/>
                        <a:t>from 169 in 2011 to 123 by 2017. </a:t>
                      </a:r>
                      <a:endParaRPr lang="en-US" sz="1400" dirty="0"/>
                    </a:p>
                  </a:txBody>
                  <a:tcPr marL="68580" marR="68580" marT="34290" marB="34290"/>
                </a:tc>
                <a:tc>
                  <a:txBody>
                    <a:bodyPr/>
                    <a:lstStyle/>
                    <a:p>
                      <a:pPr algn="ctr"/>
                      <a:r>
                        <a:rPr lang="en-US" sz="1400" dirty="0" smtClean="0"/>
                        <a:t>153</a:t>
                      </a:r>
                    </a:p>
                    <a:p>
                      <a:pPr algn="ctr"/>
                      <a:r>
                        <a:rPr lang="en-US" sz="1400" dirty="0" smtClean="0"/>
                        <a:t>(3% above target)</a:t>
                      </a:r>
                      <a:endParaRPr lang="en-US" sz="1400" dirty="0"/>
                    </a:p>
                  </a:txBody>
                  <a:tcPr marL="68580" marR="68580" marT="34290" marB="34290"/>
                </a:tc>
                <a:tc>
                  <a:txBody>
                    <a:bodyPr/>
                    <a:lstStyle/>
                    <a:p>
                      <a:pPr algn="ctr"/>
                      <a:r>
                        <a:rPr lang="en-US" sz="1400" dirty="0" smtClean="0"/>
                        <a:t>149</a:t>
                      </a:r>
                      <a:endParaRPr lang="en-US" sz="14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Off target</a:t>
                      </a:r>
                    </a:p>
                    <a:p>
                      <a:pPr algn="ctr"/>
                      <a:endParaRPr lang="en-US" sz="1400" dirty="0">
                        <a:solidFill>
                          <a:srgbClr val="FF0000"/>
                        </a:solidFill>
                      </a:endParaRPr>
                    </a:p>
                  </a:txBody>
                  <a:tcPr marL="68580" marR="68580" marT="34290" marB="34290"/>
                </a:tc>
              </a:tr>
              <a:tr h="685800">
                <a:tc>
                  <a:txBody>
                    <a:bodyPr/>
                    <a:lstStyle/>
                    <a:p>
                      <a:r>
                        <a:rPr lang="en-US" sz="1400" dirty="0" smtClean="0"/>
                        <a:t>2.4.c – Decrease number of </a:t>
                      </a:r>
                      <a:r>
                        <a:rPr lang="en-US" sz="1400" b="1" dirty="0" smtClean="0"/>
                        <a:t>young drivers age 16-25 involved traffic fatalities</a:t>
                      </a:r>
                      <a:r>
                        <a:rPr lang="en-US" sz="1400" dirty="0" smtClean="0"/>
                        <a:t> from 146 in 2011 to 110 by 2017. </a:t>
                      </a:r>
                      <a:endParaRPr lang="en-US" sz="1400" dirty="0"/>
                    </a:p>
                  </a:txBody>
                  <a:tcPr marL="68580" marR="68580" marT="34290" marB="34290"/>
                </a:tc>
                <a:tc>
                  <a:txBody>
                    <a:bodyPr/>
                    <a:lstStyle/>
                    <a:p>
                      <a:pPr algn="ctr"/>
                      <a:r>
                        <a:rPr lang="en-US" sz="1400" dirty="0" smtClean="0"/>
                        <a:t>165</a:t>
                      </a:r>
                    </a:p>
                    <a:p>
                      <a:pPr algn="ctr"/>
                      <a:r>
                        <a:rPr lang="en-US" sz="1400" dirty="0" smtClean="0"/>
                        <a:t>(29% above</a:t>
                      </a:r>
                      <a:r>
                        <a:rPr lang="en-US" sz="1400" baseline="0" dirty="0" smtClean="0"/>
                        <a:t> target)</a:t>
                      </a:r>
                      <a:endParaRPr lang="en-US" sz="1400" dirty="0"/>
                    </a:p>
                  </a:txBody>
                  <a:tcPr marL="68580" marR="68580" marT="34290" marB="34290"/>
                </a:tc>
                <a:tc>
                  <a:txBody>
                    <a:bodyPr/>
                    <a:lstStyle/>
                    <a:p>
                      <a:pPr algn="ctr"/>
                      <a:r>
                        <a:rPr lang="en-US" sz="1400" dirty="0" smtClean="0"/>
                        <a:t>128</a:t>
                      </a:r>
                      <a:endParaRPr lang="en-US" sz="14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Off target</a:t>
                      </a:r>
                    </a:p>
                    <a:p>
                      <a:pPr algn="ctr"/>
                      <a:endParaRPr lang="en-US" sz="1400" dirty="0">
                        <a:solidFill>
                          <a:srgbClr val="FF0000"/>
                        </a:solidFill>
                      </a:endParaRPr>
                    </a:p>
                  </a:txBody>
                  <a:tcPr marL="68580" marR="68580" marT="34290" marB="34290"/>
                </a:tc>
              </a:tr>
            </a:tbl>
          </a:graphicData>
        </a:graphic>
      </p:graphicFrame>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2650" y="1113830"/>
            <a:ext cx="2507456" cy="1028700"/>
          </a:xfrm>
          <a:prstGeom prst="rect">
            <a:avLst/>
          </a:prstGeom>
        </p:spPr>
      </p:pic>
      <p:sp>
        <p:nvSpPr>
          <p:cNvPr id="6" name="Title 3"/>
          <p:cNvSpPr txBox="1">
            <a:spLocks/>
          </p:cNvSpPr>
          <p:nvPr/>
        </p:nvSpPr>
        <p:spPr>
          <a:xfrm>
            <a:off x="1905000" y="152400"/>
            <a:ext cx="6248400" cy="4111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kern="1200">
                <a:solidFill>
                  <a:srgbClr val="FFFFFF"/>
                </a:solidFill>
                <a:latin typeface="Myriad Pro" pitchFamily="34" charset="0"/>
                <a:ea typeface="Tahoma" pitchFamily="34" charset="0"/>
                <a:cs typeface="Tahoma" pitchFamily="34" charset="0"/>
              </a:defRPr>
            </a:lvl1pPr>
          </a:lstStyle>
          <a:p>
            <a:r>
              <a:rPr lang="en-US" dirty="0"/>
              <a:t>Results Washington</a:t>
            </a:r>
          </a:p>
        </p:txBody>
      </p:sp>
    </p:spTree>
    <p:extLst>
      <p:ext uri="{BB962C8B-B14F-4D97-AF65-F5344CB8AC3E}">
        <p14:creationId xmlns:p14="http://schemas.microsoft.com/office/powerpoint/2010/main" val="251029148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a:xfrm>
            <a:off x="2152650" y="2828495"/>
            <a:ext cx="7886700" cy="1086287"/>
          </a:xfrm>
        </p:spPr>
        <p:txBody>
          <a:bodyPr>
            <a:normAutofit fontScale="92500"/>
          </a:bodyPr>
          <a:lstStyle/>
          <a:p>
            <a:pPr marL="0" indent="0">
              <a:buNone/>
            </a:pPr>
            <a:r>
              <a:rPr lang="en-US" sz="2400" b="1" dirty="0"/>
              <a:t>Instructor Examiner Guidelines and Requirements (IEGR)</a:t>
            </a:r>
          </a:p>
          <a:p>
            <a:pPr lvl="1"/>
            <a:r>
              <a:rPr lang="en-US" sz="2400" dirty="0"/>
              <a:t>Section 6.2 – Drive Test Route Requirements</a:t>
            </a:r>
          </a:p>
          <a:p>
            <a:pPr lvl="1"/>
            <a:endParaRPr lang="en-US" sz="2400" dirty="0"/>
          </a:p>
          <a:p>
            <a:endParaRPr lang="en-US" sz="2400" dirty="0"/>
          </a:p>
        </p:txBody>
      </p:sp>
    </p:spTree>
    <p:extLst>
      <p:ext uri="{BB962C8B-B14F-4D97-AF65-F5344CB8AC3E}">
        <p14:creationId xmlns:p14="http://schemas.microsoft.com/office/powerpoint/2010/main" val="3966629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931028334"/>
              </p:ext>
            </p:extLst>
          </p:nvPr>
        </p:nvGraphicFramePr>
        <p:xfrm>
          <a:off x="2667000" y="838200"/>
          <a:ext cx="6858000" cy="5867400"/>
        </p:xfrm>
        <a:graphic>
          <a:graphicData uri="http://schemas.openxmlformats.org/presentationml/2006/ole">
            <mc:AlternateContent xmlns:mc="http://schemas.openxmlformats.org/markup-compatibility/2006">
              <mc:Choice xmlns:v="urn:schemas-microsoft-com:vml" Requires="v">
                <p:oleObj spid="_x0000_s3115" name="Acrobat Document" r:id="rId4" imgW="3886110" imgH="5029120" progId="Acrobat.Document.2017">
                  <p:embed/>
                </p:oleObj>
              </mc:Choice>
              <mc:Fallback>
                <p:oleObj name="Acrobat Document" r:id="rId4" imgW="3886110" imgH="5029120" progId="Acrobat.Document.2017">
                  <p:embed/>
                  <p:pic>
                    <p:nvPicPr>
                      <p:cNvPr id="0" name=""/>
                      <p:cNvPicPr/>
                      <p:nvPr/>
                    </p:nvPicPr>
                    <p:blipFill>
                      <a:blip r:embed="rId5"/>
                      <a:stretch>
                        <a:fillRect/>
                      </a:stretch>
                    </p:blipFill>
                    <p:spPr>
                      <a:xfrm>
                        <a:off x="2667000" y="838200"/>
                        <a:ext cx="6858000" cy="5867400"/>
                      </a:xfrm>
                      <a:prstGeom prst="rect">
                        <a:avLst/>
                      </a:prstGeom>
                    </p:spPr>
                  </p:pic>
                </p:oleObj>
              </mc:Fallback>
            </mc:AlternateContent>
          </a:graphicData>
        </a:graphic>
      </p:graphicFrame>
    </p:spTree>
    <p:extLst>
      <p:ext uri="{BB962C8B-B14F-4D97-AF65-F5344CB8AC3E}">
        <p14:creationId xmlns:p14="http://schemas.microsoft.com/office/powerpoint/2010/main" val="236832569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1443" y="883935"/>
            <a:ext cx="7886700" cy="414264"/>
          </a:xfrm>
        </p:spPr>
        <p:txBody>
          <a:bodyPr>
            <a:normAutofit fontScale="90000"/>
          </a:bodyPr>
          <a:lstStyle/>
          <a:p>
            <a:pPr algn="ctr"/>
            <a:r>
              <a:rPr lang="en-US" dirty="0" smtClean="0"/>
              <a:t>Route Requirements</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1229"/>
          <a:stretch/>
        </p:blipFill>
        <p:spPr>
          <a:xfrm>
            <a:off x="4673082" y="1411474"/>
            <a:ext cx="5300326" cy="4463312"/>
          </a:xfrm>
        </p:spPr>
      </p:pic>
      <p:sp>
        <p:nvSpPr>
          <p:cNvPr id="5" name="Left Brace 4"/>
          <p:cNvSpPr/>
          <p:nvPr/>
        </p:nvSpPr>
        <p:spPr>
          <a:xfrm>
            <a:off x="4330182" y="3589274"/>
            <a:ext cx="342900" cy="1928625"/>
          </a:xfrm>
          <a:prstGeom prst="leftBrace">
            <a:avLst/>
          </a:prstGeom>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sz="1350">
              <a:solidFill>
                <a:prstClr val="black"/>
              </a:solidFill>
            </a:endParaRPr>
          </a:p>
        </p:txBody>
      </p:sp>
      <p:sp>
        <p:nvSpPr>
          <p:cNvPr id="6" name="Left Brace 5"/>
          <p:cNvSpPr/>
          <p:nvPr/>
        </p:nvSpPr>
        <p:spPr>
          <a:xfrm>
            <a:off x="4330182" y="1804753"/>
            <a:ext cx="342900" cy="1767713"/>
          </a:xfrm>
          <a:prstGeom prst="leftBrac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prstClr val="black"/>
              </a:solidFill>
            </a:endParaRPr>
          </a:p>
        </p:txBody>
      </p:sp>
      <p:sp>
        <p:nvSpPr>
          <p:cNvPr id="7" name="TextBox 6"/>
          <p:cNvSpPr txBox="1"/>
          <p:nvPr/>
        </p:nvSpPr>
        <p:spPr>
          <a:xfrm>
            <a:off x="2489444" y="2446234"/>
            <a:ext cx="1731758" cy="461665"/>
          </a:xfrm>
          <a:prstGeom prst="rect">
            <a:avLst/>
          </a:prstGeom>
          <a:noFill/>
          <a:ln>
            <a:solidFill>
              <a:schemeClr val="tx1"/>
            </a:solidFill>
          </a:ln>
        </p:spPr>
        <p:txBody>
          <a:bodyPr wrap="square" rtlCol="0">
            <a:spAutoFit/>
          </a:bodyPr>
          <a:lstStyle/>
          <a:p>
            <a:pPr algn="ctr"/>
            <a:r>
              <a:rPr lang="en-US" sz="1350" u="sng" dirty="0">
                <a:solidFill>
                  <a:srgbClr val="ED7D31">
                    <a:lumMod val="75000"/>
                  </a:srgbClr>
                </a:solidFill>
              </a:rPr>
              <a:t>Pre-Drive Items</a:t>
            </a:r>
          </a:p>
          <a:p>
            <a:pPr algn="ctr"/>
            <a:r>
              <a:rPr lang="en-US" sz="1050" dirty="0">
                <a:solidFill>
                  <a:srgbClr val="ED7D31">
                    <a:lumMod val="75000"/>
                  </a:srgbClr>
                </a:solidFill>
              </a:rPr>
              <a:t>(Less Drive with School Rep)</a:t>
            </a:r>
          </a:p>
        </p:txBody>
      </p:sp>
      <p:sp>
        <p:nvSpPr>
          <p:cNvPr id="9" name="TextBox 8"/>
          <p:cNvSpPr txBox="1"/>
          <p:nvPr/>
        </p:nvSpPr>
        <p:spPr>
          <a:xfrm>
            <a:off x="2465342" y="4207338"/>
            <a:ext cx="1752660" cy="715581"/>
          </a:xfrm>
          <a:prstGeom prst="rect">
            <a:avLst/>
          </a:prstGeom>
          <a:noFill/>
          <a:ln>
            <a:solidFill>
              <a:schemeClr val="tx1"/>
            </a:solidFill>
          </a:ln>
        </p:spPr>
        <p:txBody>
          <a:bodyPr wrap="none" rtlCol="0">
            <a:spAutoFit/>
          </a:bodyPr>
          <a:lstStyle/>
          <a:p>
            <a:pPr algn="ctr"/>
            <a:r>
              <a:rPr lang="en-US" sz="1350" u="sng" dirty="0">
                <a:solidFill>
                  <a:srgbClr val="9FB934"/>
                </a:solidFill>
              </a:rPr>
              <a:t>On Site</a:t>
            </a:r>
          </a:p>
          <a:p>
            <a:pPr algn="ctr"/>
            <a:r>
              <a:rPr lang="en-US" sz="1350" dirty="0">
                <a:solidFill>
                  <a:srgbClr val="9FB934"/>
                </a:solidFill>
              </a:rPr>
              <a:t>Maneuvers / </a:t>
            </a:r>
          </a:p>
          <a:p>
            <a:pPr algn="ctr"/>
            <a:r>
              <a:rPr lang="en-US" sz="1350" dirty="0">
                <a:solidFill>
                  <a:srgbClr val="9FB934"/>
                </a:solidFill>
              </a:rPr>
              <a:t>Traffic Control Devices</a:t>
            </a:r>
          </a:p>
        </p:txBody>
      </p:sp>
    </p:spTree>
    <p:extLst>
      <p:ext uri="{BB962C8B-B14F-4D97-AF65-F5344CB8AC3E}">
        <p14:creationId xmlns:p14="http://schemas.microsoft.com/office/powerpoint/2010/main" val="82538609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Pre-Drive Items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1800" b="1" dirty="0"/>
              <a:t>Route driven by DOL representative </a:t>
            </a:r>
            <a:r>
              <a:rPr lang="en-US" sz="1800" dirty="0"/>
              <a:t>– Provisional Routes, exception, not norm.</a:t>
            </a:r>
          </a:p>
          <a:p>
            <a:r>
              <a:rPr lang="en-US" sz="1800" b="1" dirty="0"/>
              <a:t>Contains map revision date – </a:t>
            </a:r>
            <a:r>
              <a:rPr lang="en-US" sz="1800" dirty="0"/>
              <a:t>Revisions only.</a:t>
            </a:r>
          </a:p>
          <a:p>
            <a:r>
              <a:rPr lang="en-US" sz="1800" b="1" dirty="0"/>
              <a:t>Legible map with arrows and lines indicating path and direction – </a:t>
            </a:r>
            <a:r>
              <a:rPr lang="en-US" sz="1800" dirty="0"/>
              <a:t>CRITICAL!</a:t>
            </a:r>
          </a:p>
          <a:p>
            <a:r>
              <a:rPr lang="en-US" sz="1800" b="1" dirty="0"/>
              <a:t>Map lists all maneuvers, lane changes, and start and end points – </a:t>
            </a:r>
            <a:r>
              <a:rPr lang="en-US" sz="1800" dirty="0"/>
              <a:t>CRITICAL!</a:t>
            </a:r>
          </a:p>
          <a:p>
            <a:r>
              <a:rPr lang="en-US" sz="1800" b="1" dirty="0">
                <a:solidFill>
                  <a:srgbClr val="9FB934"/>
                </a:solidFill>
              </a:rPr>
              <a:t>Route driven in vehicle with school representative </a:t>
            </a:r>
            <a:r>
              <a:rPr lang="en-US" sz="1800" b="1" dirty="0"/>
              <a:t>–  </a:t>
            </a:r>
            <a:r>
              <a:rPr lang="en-US" sz="1800" dirty="0"/>
              <a:t>Not required.</a:t>
            </a:r>
            <a:endParaRPr lang="en-US" sz="1800" b="1" dirty="0"/>
          </a:p>
          <a:p>
            <a:r>
              <a:rPr lang="en-US" sz="1800" b="1" dirty="0"/>
              <a:t>Does route remain on public streets once leaving the start point</a:t>
            </a:r>
          </a:p>
          <a:p>
            <a:r>
              <a:rPr lang="en-US" sz="1800" b="1" dirty="0"/>
              <a:t>School name, location, route number on each page</a:t>
            </a:r>
          </a:p>
          <a:p>
            <a:r>
              <a:rPr lang="en-US" sz="1800" b="1" dirty="0"/>
              <a:t>Clearly legible map indicating path of travel -- </a:t>
            </a:r>
            <a:r>
              <a:rPr lang="en-US" sz="1800" b="1" u="sng" dirty="0"/>
              <a:t> </a:t>
            </a:r>
            <a:r>
              <a:rPr lang="en-US" sz="1800" u="sng" dirty="0"/>
              <a:t>So important, it’s listed twice!</a:t>
            </a:r>
            <a:endParaRPr lang="en-US" sz="1800" b="1" u="sng" dirty="0"/>
          </a:p>
          <a:p>
            <a:r>
              <a:rPr lang="en-US" sz="1800" b="1" dirty="0"/>
              <a:t>Route starts from licensed location</a:t>
            </a:r>
          </a:p>
        </p:txBody>
      </p:sp>
    </p:spTree>
    <p:extLst>
      <p:ext uri="{BB962C8B-B14F-4D97-AF65-F5344CB8AC3E}">
        <p14:creationId xmlns:p14="http://schemas.microsoft.com/office/powerpoint/2010/main" val="412783210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Route Requirements (IEGR p. 6-3)</a:t>
            </a:r>
            <a:endParaRPr lang="en-US" dirty="0">
              <a:solidFill>
                <a:schemeClr val="bg1"/>
              </a:solidFill>
            </a:endParaRPr>
          </a:p>
        </p:txBody>
      </p:sp>
      <p:sp>
        <p:nvSpPr>
          <p:cNvPr id="8" name="Rectangle 1"/>
          <p:cNvSpPr>
            <a:spLocks noChangeArrowheads="1"/>
          </p:cNvSpPr>
          <p:nvPr/>
        </p:nvSpPr>
        <p:spPr bwMode="auto">
          <a:xfrm>
            <a:off x="1524001" y="655279"/>
            <a:ext cx="138564" cy="40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825">
                <a:solidFill>
                  <a:prstClr val="black"/>
                </a:solidFill>
                <a:latin typeface="Arial" panose="020B0604020202020204" pitchFamily="34" charset="0"/>
                <a:ea typeface="Century" panose="02040604050505020304" pitchFamily="18" charset="0"/>
                <a:cs typeface="Century" panose="02040604050505020304" pitchFamily="18" charset="0"/>
              </a:rPr>
              <a:t/>
            </a:r>
            <a:br>
              <a:rPr lang="en-US" altLang="en-US" sz="825">
                <a:solidFill>
                  <a:prstClr val="black"/>
                </a:solidFill>
                <a:latin typeface="Arial" panose="020B0604020202020204" pitchFamily="34" charset="0"/>
                <a:ea typeface="Century" panose="02040604050505020304" pitchFamily="18" charset="0"/>
                <a:cs typeface="Century" panose="02040604050505020304" pitchFamily="18" charset="0"/>
              </a:rPr>
            </a:br>
            <a:endParaRPr lang="en-US" altLang="en-US" sz="1350">
              <a:solidFill>
                <a:prstClr val="black"/>
              </a:solidFill>
              <a:latin typeface="Arial" panose="020B0604020202020204" pitchFamily="34" charset="0"/>
            </a:endParaRPr>
          </a:p>
        </p:txBody>
      </p:sp>
      <p:sp>
        <p:nvSpPr>
          <p:cNvPr id="12" name="Rectangle 2"/>
          <p:cNvSpPr>
            <a:spLocks noChangeArrowheads="1"/>
          </p:cNvSpPr>
          <p:nvPr/>
        </p:nvSpPr>
        <p:spPr bwMode="auto">
          <a:xfrm>
            <a:off x="1524001" y="655279"/>
            <a:ext cx="138564" cy="40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825">
                <a:solidFill>
                  <a:prstClr val="black"/>
                </a:solidFill>
                <a:latin typeface="Arial" panose="020B0604020202020204" pitchFamily="34" charset="0"/>
                <a:ea typeface="Century" panose="02040604050505020304" pitchFamily="18" charset="0"/>
                <a:cs typeface="Century" panose="02040604050505020304" pitchFamily="18" charset="0"/>
              </a:rPr>
              <a:t/>
            </a:r>
            <a:br>
              <a:rPr lang="en-US" altLang="en-US" sz="825">
                <a:solidFill>
                  <a:prstClr val="black"/>
                </a:solidFill>
                <a:latin typeface="Arial" panose="020B0604020202020204" pitchFamily="34" charset="0"/>
                <a:ea typeface="Century" panose="02040604050505020304" pitchFamily="18" charset="0"/>
                <a:cs typeface="Century" panose="02040604050505020304" pitchFamily="18" charset="0"/>
              </a:rPr>
            </a:br>
            <a:endParaRPr lang="en-US" altLang="en-US" sz="1350">
              <a:solidFill>
                <a:prstClr val="black"/>
              </a:solidFill>
              <a:latin typeface="Arial" panose="020B0604020202020204" pitchFamily="34" charset="0"/>
            </a:endParaRPr>
          </a:p>
        </p:txBody>
      </p:sp>
      <p:pic>
        <p:nvPicPr>
          <p:cNvPr id="14" name="Content Placeholder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39344" y="1537445"/>
            <a:ext cx="7800006" cy="4111281"/>
          </a:xfrm>
        </p:spPr>
      </p:pic>
    </p:spTree>
    <p:extLst>
      <p:ext uri="{BB962C8B-B14F-4D97-AF65-F5344CB8AC3E}">
        <p14:creationId xmlns:p14="http://schemas.microsoft.com/office/powerpoint/2010/main" val="240091859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Route Requirements (IEGR p. 6-4)</a:t>
            </a:r>
            <a:endParaRPr lang="en-US" dirty="0">
              <a:solidFill>
                <a:schemeClr val="bg1"/>
              </a:solidFill>
            </a:endParaRPr>
          </a:p>
        </p:txBody>
      </p:sp>
      <p:sp>
        <p:nvSpPr>
          <p:cNvPr id="8" name="Rectangle 1"/>
          <p:cNvSpPr>
            <a:spLocks noChangeArrowheads="1"/>
          </p:cNvSpPr>
          <p:nvPr/>
        </p:nvSpPr>
        <p:spPr bwMode="auto">
          <a:xfrm>
            <a:off x="1524001" y="655279"/>
            <a:ext cx="138564" cy="40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825">
                <a:solidFill>
                  <a:prstClr val="black"/>
                </a:solidFill>
                <a:latin typeface="Arial" panose="020B0604020202020204" pitchFamily="34" charset="0"/>
                <a:ea typeface="Century" panose="02040604050505020304" pitchFamily="18" charset="0"/>
                <a:cs typeface="Century" panose="02040604050505020304" pitchFamily="18" charset="0"/>
              </a:rPr>
              <a:t/>
            </a:r>
            <a:br>
              <a:rPr lang="en-US" altLang="en-US" sz="825">
                <a:solidFill>
                  <a:prstClr val="black"/>
                </a:solidFill>
                <a:latin typeface="Arial" panose="020B0604020202020204" pitchFamily="34" charset="0"/>
                <a:ea typeface="Century" panose="02040604050505020304" pitchFamily="18" charset="0"/>
                <a:cs typeface="Century" panose="02040604050505020304" pitchFamily="18" charset="0"/>
              </a:rPr>
            </a:br>
            <a:endParaRPr lang="en-US" altLang="en-US" sz="1350">
              <a:solidFill>
                <a:prstClr val="black"/>
              </a:solidFill>
              <a:latin typeface="Arial" panose="020B0604020202020204" pitchFamily="34" charset="0"/>
            </a:endParaRPr>
          </a:p>
        </p:txBody>
      </p:sp>
      <p:sp>
        <p:nvSpPr>
          <p:cNvPr id="12" name="Rectangle 2"/>
          <p:cNvSpPr>
            <a:spLocks noChangeArrowheads="1"/>
          </p:cNvSpPr>
          <p:nvPr/>
        </p:nvSpPr>
        <p:spPr bwMode="auto">
          <a:xfrm>
            <a:off x="1524001" y="655279"/>
            <a:ext cx="138564" cy="40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825">
                <a:solidFill>
                  <a:prstClr val="black"/>
                </a:solidFill>
                <a:latin typeface="Arial" panose="020B0604020202020204" pitchFamily="34" charset="0"/>
                <a:ea typeface="Century" panose="02040604050505020304" pitchFamily="18" charset="0"/>
                <a:cs typeface="Century" panose="02040604050505020304" pitchFamily="18" charset="0"/>
              </a:rPr>
              <a:t/>
            </a:r>
            <a:br>
              <a:rPr lang="en-US" altLang="en-US" sz="825">
                <a:solidFill>
                  <a:prstClr val="black"/>
                </a:solidFill>
                <a:latin typeface="Arial" panose="020B0604020202020204" pitchFamily="34" charset="0"/>
                <a:ea typeface="Century" panose="02040604050505020304" pitchFamily="18" charset="0"/>
                <a:cs typeface="Century" panose="02040604050505020304" pitchFamily="18" charset="0"/>
              </a:rPr>
            </a:br>
            <a:endParaRPr lang="en-US" altLang="en-US" sz="1350">
              <a:solidFill>
                <a:prstClr val="black"/>
              </a:solidFill>
              <a:latin typeface="Arial" panose="020B06040202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2650" y="1537445"/>
            <a:ext cx="7916930" cy="4159413"/>
          </a:xfrm>
        </p:spPr>
      </p:pic>
    </p:spTree>
    <p:extLst>
      <p:ext uri="{BB962C8B-B14F-4D97-AF65-F5344CB8AC3E}">
        <p14:creationId xmlns:p14="http://schemas.microsoft.com/office/powerpoint/2010/main" val="20793915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31200" cy="411162"/>
          </a:xfrm>
        </p:spPr>
        <p:txBody>
          <a:bodyPr/>
          <a:lstStyle/>
          <a:p>
            <a:r>
              <a:rPr lang="en-US" dirty="0" smtClean="0"/>
              <a:t>DOL Route Submission Process</a:t>
            </a:r>
            <a:endParaRPr lang="en-US" dirty="0"/>
          </a:p>
        </p:txBody>
      </p:sp>
      <p:sp>
        <p:nvSpPr>
          <p:cNvPr id="3" name="Content Placeholder 2"/>
          <p:cNvSpPr>
            <a:spLocks noGrp="1"/>
          </p:cNvSpPr>
          <p:nvPr>
            <p:ph idx="1"/>
          </p:nvPr>
        </p:nvSpPr>
        <p:spPr>
          <a:xfrm>
            <a:off x="1959623" y="1820460"/>
            <a:ext cx="8272754" cy="3641529"/>
          </a:xfrm>
        </p:spPr>
        <p:txBody>
          <a:bodyPr>
            <a:normAutofit fontScale="62500" lnSpcReduction="20000"/>
          </a:bodyPr>
          <a:lstStyle/>
          <a:p>
            <a:pPr marL="385763" indent="-385763">
              <a:buFont typeface="+mj-lt"/>
              <a:buAutoNum type="arabicPeriod"/>
            </a:pPr>
            <a:r>
              <a:rPr lang="en-US" dirty="0" smtClean="0"/>
              <a:t>Stakeholder emails routes to DTS Examiners inbox; Identify whether </a:t>
            </a:r>
            <a:r>
              <a:rPr lang="en-US" b="1" dirty="0" smtClean="0"/>
              <a:t>initial</a:t>
            </a:r>
            <a:r>
              <a:rPr lang="en-US" dirty="0" smtClean="0"/>
              <a:t>, </a:t>
            </a:r>
            <a:r>
              <a:rPr lang="en-US" b="1" dirty="0" smtClean="0"/>
              <a:t>revision</a:t>
            </a:r>
            <a:r>
              <a:rPr lang="en-US" dirty="0" smtClean="0"/>
              <a:t>, </a:t>
            </a:r>
            <a:r>
              <a:rPr lang="en-US" b="1" dirty="0" smtClean="0"/>
              <a:t>add</a:t>
            </a:r>
            <a:r>
              <a:rPr lang="en-US" dirty="0" smtClean="0"/>
              <a:t> </a:t>
            </a:r>
            <a:r>
              <a:rPr lang="en-US" b="1" dirty="0" smtClean="0"/>
              <a:t>route</a:t>
            </a:r>
            <a:r>
              <a:rPr lang="en-US" dirty="0" smtClean="0"/>
              <a:t>, </a:t>
            </a:r>
            <a:r>
              <a:rPr lang="en-US" b="1" dirty="0" smtClean="0"/>
              <a:t>construction </a:t>
            </a:r>
            <a:r>
              <a:rPr lang="en-US" dirty="0" smtClean="0"/>
              <a:t>etc. in subject line of message. Please </a:t>
            </a:r>
            <a:r>
              <a:rPr lang="en-US" dirty="0"/>
              <a:t>send in Microsoft Word® if possible</a:t>
            </a:r>
            <a:endParaRPr lang="en-US" dirty="0" smtClean="0"/>
          </a:p>
          <a:p>
            <a:pPr marL="385763" indent="-385763">
              <a:buFont typeface="+mj-lt"/>
              <a:buAutoNum type="arabicPeriod"/>
            </a:pPr>
            <a:r>
              <a:rPr lang="en-US" dirty="0" smtClean="0"/>
              <a:t>Assigned to Auditor by Supervisor</a:t>
            </a:r>
          </a:p>
          <a:p>
            <a:pPr marL="385763" indent="-385763">
              <a:buFont typeface="+mj-lt"/>
              <a:buAutoNum type="arabicPeriod"/>
            </a:pPr>
            <a:r>
              <a:rPr lang="en-US" dirty="0" smtClean="0"/>
              <a:t>Acknowledgement email sent with estimated date initial review date</a:t>
            </a:r>
          </a:p>
          <a:p>
            <a:pPr marL="385763" indent="-385763">
              <a:buFont typeface="+mj-lt"/>
              <a:buAutoNum type="arabicPeriod"/>
            </a:pPr>
            <a:r>
              <a:rPr lang="en-US" dirty="0" smtClean="0"/>
              <a:t>Perform Initial Review:</a:t>
            </a:r>
          </a:p>
          <a:p>
            <a:pPr marL="728663" lvl="1" indent="-385763">
              <a:buFont typeface="+mj-lt"/>
              <a:buAutoNum type="alphaLcParenR"/>
            </a:pPr>
            <a:r>
              <a:rPr lang="en-US" dirty="0" smtClean="0"/>
              <a:t>Auditor begins filling out Drive Route Review Checklist (general data)</a:t>
            </a:r>
          </a:p>
          <a:p>
            <a:pPr marL="728663" lvl="1" indent="-385763">
              <a:buFont typeface="+mj-lt"/>
              <a:buAutoNum type="alphaLcParenR"/>
            </a:pPr>
            <a:r>
              <a:rPr lang="en-US" dirty="0" smtClean="0"/>
              <a:t>Ensure Map clearly shows direction of travel / streets are clearly marked</a:t>
            </a:r>
          </a:p>
          <a:p>
            <a:pPr marL="728663" lvl="1" indent="-385763">
              <a:buFont typeface="+mj-lt"/>
              <a:buAutoNum type="alphaLcParenR"/>
            </a:pPr>
            <a:r>
              <a:rPr lang="en-US" dirty="0" smtClean="0"/>
              <a:t>Validate map contains all items on Drive Route Review Checklist and Update:</a:t>
            </a:r>
          </a:p>
          <a:p>
            <a:pPr marL="1071563" lvl="2" indent="-385763">
              <a:buFont typeface="+mj-lt"/>
              <a:buAutoNum type="romanLcPeriod"/>
            </a:pPr>
            <a:r>
              <a:rPr lang="en-US" dirty="0" smtClean="0"/>
              <a:t>Ensure all required maneuvers are located on school’s submission, containing traffic control devices, etc..</a:t>
            </a:r>
          </a:p>
          <a:p>
            <a:pPr marL="1071563" lvl="2" indent="-385763">
              <a:buFont typeface="+mj-lt"/>
              <a:buAutoNum type="romanLcPeriod"/>
            </a:pPr>
            <a:r>
              <a:rPr lang="en-US" dirty="0" smtClean="0"/>
              <a:t>Backing maneuver does not occur causing vehicle to back “into” a stop sign</a:t>
            </a:r>
          </a:p>
          <a:p>
            <a:pPr marL="1071563" lvl="2" indent="-385763">
              <a:buFont typeface="+mj-lt"/>
              <a:buAutoNum type="romanLcPeriod"/>
            </a:pPr>
            <a:r>
              <a:rPr lang="en-US" dirty="0" smtClean="0"/>
              <a:t>Ensure Uncontrolled intersection are driven “Through”, not turned from/into</a:t>
            </a:r>
          </a:p>
          <a:p>
            <a:pPr marL="1071563" lvl="2" indent="-385763">
              <a:buFont typeface="+mj-lt"/>
              <a:buAutoNum type="romanLcPeriod"/>
            </a:pPr>
            <a:endParaRPr lang="en-US" dirty="0" smtClean="0"/>
          </a:p>
          <a:p>
            <a:pPr marL="1071563" lvl="2" indent="-385763">
              <a:buFont typeface="+mj-lt"/>
              <a:buAutoNum type="romanLcPeriod"/>
            </a:pPr>
            <a:endParaRPr lang="en-US" dirty="0" smtClean="0"/>
          </a:p>
          <a:p>
            <a:pPr marL="728663" lvl="1" indent="-385763">
              <a:buFont typeface="+mj-lt"/>
              <a:buAutoNum type="alphaLcParenR"/>
            </a:pPr>
            <a:endParaRPr lang="en-US" dirty="0" smtClean="0"/>
          </a:p>
          <a:p>
            <a:endParaRPr lang="en-US" dirty="0"/>
          </a:p>
        </p:txBody>
      </p:sp>
    </p:spTree>
    <p:extLst>
      <p:ext uri="{BB962C8B-B14F-4D97-AF65-F5344CB8AC3E}">
        <p14:creationId xmlns:p14="http://schemas.microsoft.com/office/powerpoint/2010/main" val="36058652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DOL Route Submission Process</a:t>
            </a:r>
            <a:endParaRPr lang="en-US" dirty="0"/>
          </a:p>
        </p:txBody>
      </p:sp>
      <p:sp>
        <p:nvSpPr>
          <p:cNvPr id="3" name="Content Placeholder 2"/>
          <p:cNvSpPr>
            <a:spLocks noGrp="1"/>
          </p:cNvSpPr>
          <p:nvPr>
            <p:ph idx="1"/>
          </p:nvPr>
        </p:nvSpPr>
        <p:spPr>
          <a:xfrm>
            <a:off x="1775927" y="1878952"/>
            <a:ext cx="8635482" cy="3894482"/>
          </a:xfrm>
        </p:spPr>
        <p:txBody>
          <a:bodyPr>
            <a:normAutofit fontScale="70000" lnSpcReduction="20000"/>
          </a:bodyPr>
          <a:lstStyle/>
          <a:p>
            <a:pPr marL="385763" indent="-385763">
              <a:buAutoNum type="arabicPeriod" startAt="5"/>
            </a:pPr>
            <a:r>
              <a:rPr lang="en-US" dirty="0" smtClean="0"/>
              <a:t>Auditor Emails school with Initial Review results:</a:t>
            </a:r>
          </a:p>
          <a:p>
            <a:pPr marL="728663" lvl="1" indent="-385763">
              <a:buAutoNum type="alphaLcParenR"/>
            </a:pPr>
            <a:r>
              <a:rPr lang="en-US" dirty="0" smtClean="0"/>
              <a:t>Send breakdown of any changes that need to occur in both written directions and map.  </a:t>
            </a:r>
            <a:r>
              <a:rPr lang="en-US" b="1" i="1" dirty="0" smtClean="0"/>
              <a:t>Note: </a:t>
            </a:r>
            <a:r>
              <a:rPr lang="en-US" i="1" dirty="0" smtClean="0"/>
              <a:t>DOL will not schedule a physical drive until direction of travel and all streets on route are clearly marked</a:t>
            </a:r>
          </a:p>
          <a:p>
            <a:pPr marL="728663" lvl="1" indent="-385763">
              <a:buAutoNum type="alphaLcParenR"/>
            </a:pPr>
            <a:r>
              <a:rPr lang="en-US" dirty="0" smtClean="0"/>
              <a:t>If slight modification is required (adjust arrows, slight written direction changes, etc.) and was submitted in Microsoft Word®, DOL may adjust and send back for acknowledgement / approval of the school</a:t>
            </a:r>
          </a:p>
          <a:p>
            <a:pPr marL="385763" indent="-385763">
              <a:buAutoNum type="arabicPeriod" startAt="5"/>
            </a:pPr>
            <a:r>
              <a:rPr lang="en-US" dirty="0" smtClean="0"/>
              <a:t>Auditor schedules and completes Physical Drive (once updates received if applicable)</a:t>
            </a:r>
          </a:p>
          <a:p>
            <a:pPr marL="385763" indent="-385763">
              <a:buAutoNum type="arabicPeriod" startAt="5"/>
            </a:pPr>
            <a:r>
              <a:rPr lang="en-US" dirty="0" smtClean="0"/>
              <a:t>Stakeholder makes any adjustments if needed, Auditor complete Drive Route Review Checklist, and obtains School Signature onsite</a:t>
            </a:r>
          </a:p>
          <a:p>
            <a:pPr marL="385763" indent="-385763">
              <a:buAutoNum type="arabicPeriod" startAt="5"/>
            </a:pPr>
            <a:r>
              <a:rPr lang="en-US" dirty="0" smtClean="0"/>
              <a:t>Receive final </a:t>
            </a:r>
            <a:r>
              <a:rPr lang="en-US" dirty="0"/>
              <a:t>s</a:t>
            </a:r>
            <a:r>
              <a:rPr lang="en-US" dirty="0" smtClean="0"/>
              <a:t>upervisor approval and signature – Send approved route to stakeholder.  </a:t>
            </a:r>
          </a:p>
          <a:p>
            <a:pPr marL="385763" indent="-385763">
              <a:buAutoNum type="arabicPeriod" startAt="5"/>
            </a:pPr>
            <a:endParaRPr lang="en-US" dirty="0" smtClean="0"/>
          </a:p>
          <a:p>
            <a:pPr marL="385763" indent="-385763">
              <a:buAutoNum type="arabicPeriod" startAt="5"/>
            </a:pPr>
            <a:endParaRPr lang="en-US" dirty="0" smtClean="0"/>
          </a:p>
          <a:p>
            <a:pPr marL="728663" lvl="1" indent="-385763">
              <a:buAutoNum type="arabicPeriod" startAt="5"/>
            </a:pPr>
            <a:endParaRPr lang="en-US" dirty="0" smtClean="0"/>
          </a:p>
          <a:p>
            <a:pPr marL="385763" indent="-385763">
              <a:buAutoNum type="arabicPeriod" startAt="5"/>
            </a:pPr>
            <a:endParaRPr lang="en-US" dirty="0" smtClean="0"/>
          </a:p>
          <a:p>
            <a:pPr marL="1071563" lvl="2" indent="-385763">
              <a:buFont typeface="+mj-lt"/>
              <a:buAutoNum type="romanLcPeriod"/>
            </a:pPr>
            <a:endParaRPr lang="en-US" dirty="0" smtClean="0"/>
          </a:p>
          <a:p>
            <a:pPr marL="1071563" lvl="2" indent="-385763">
              <a:buFont typeface="+mj-lt"/>
              <a:buAutoNum type="romanLcPeriod"/>
            </a:pPr>
            <a:endParaRPr lang="en-US" dirty="0" smtClean="0"/>
          </a:p>
          <a:p>
            <a:pPr marL="728663" lvl="1" indent="-385763">
              <a:buFont typeface="+mj-lt"/>
              <a:buAutoNum type="alphaLcParenR"/>
            </a:pPr>
            <a:endParaRPr lang="en-US" dirty="0" smtClean="0"/>
          </a:p>
          <a:p>
            <a:endParaRPr lang="en-US" dirty="0"/>
          </a:p>
        </p:txBody>
      </p:sp>
    </p:spTree>
    <p:extLst>
      <p:ext uri="{BB962C8B-B14F-4D97-AF65-F5344CB8AC3E}">
        <p14:creationId xmlns:p14="http://schemas.microsoft.com/office/powerpoint/2010/main" val="164930150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970841"/>
            <a:ext cx="7886700" cy="397907"/>
          </a:xfrm>
        </p:spPr>
        <p:txBody>
          <a:bodyPr>
            <a:normAutofit fontScale="90000"/>
          </a:bodyPr>
          <a:lstStyle/>
          <a:p>
            <a:pPr algn="ctr"/>
            <a:r>
              <a:rPr lang="en-US" b="1" dirty="0" smtClean="0"/>
              <a:t>Route Submission </a:t>
            </a:r>
            <a:r>
              <a:rPr lang="en-US" b="1" u="sng" dirty="0" smtClean="0"/>
              <a:t>Things to Remember</a:t>
            </a:r>
            <a:endParaRPr lang="en-US" b="1" dirty="0"/>
          </a:p>
        </p:txBody>
      </p:sp>
      <p:sp>
        <p:nvSpPr>
          <p:cNvPr id="3" name="Content Placeholder 2"/>
          <p:cNvSpPr>
            <a:spLocks noGrp="1"/>
          </p:cNvSpPr>
          <p:nvPr>
            <p:ph idx="1"/>
          </p:nvPr>
        </p:nvSpPr>
        <p:spPr>
          <a:xfrm>
            <a:off x="1824586" y="1574705"/>
            <a:ext cx="8751974" cy="4248516"/>
          </a:xfrm>
        </p:spPr>
        <p:txBody>
          <a:bodyPr>
            <a:normAutofit fontScale="55000" lnSpcReduction="20000"/>
          </a:bodyPr>
          <a:lstStyle/>
          <a:p>
            <a:r>
              <a:rPr lang="en-US" dirty="0"/>
              <a:t>Items that cause the most significant delay in route certification are the maps </a:t>
            </a:r>
            <a:r>
              <a:rPr lang="en-US" u="sng" dirty="0"/>
              <a:t>not clearly showing the direction of travel</a:t>
            </a:r>
            <a:r>
              <a:rPr lang="en-US" dirty="0"/>
              <a:t> and </a:t>
            </a:r>
            <a:r>
              <a:rPr lang="en-US" u="sng" dirty="0"/>
              <a:t>all roads are not clearly labeled on the map</a:t>
            </a:r>
            <a:r>
              <a:rPr lang="en-US" dirty="0"/>
              <a:t>. </a:t>
            </a:r>
            <a:endParaRPr lang="en-US" dirty="0" smtClean="0"/>
          </a:p>
          <a:p>
            <a:endParaRPr lang="en-US" dirty="0" smtClean="0"/>
          </a:p>
          <a:p>
            <a:r>
              <a:rPr lang="en-US" dirty="0" smtClean="0"/>
              <a:t>Uncontrolled Intersections can be “3 Way Intersections”!  They must be driven THROUGH (not turn into or from). </a:t>
            </a:r>
          </a:p>
          <a:p>
            <a:endParaRPr lang="en-US" dirty="0" smtClean="0"/>
          </a:p>
          <a:p>
            <a:r>
              <a:rPr lang="en-US" dirty="0" smtClean="0"/>
              <a:t>Having electronic versions of your route, makes it easier for schools to update quickly (due to construction, etc.).  Remember, driving schools should have routes accessible to examiners, but not the applicants! </a:t>
            </a:r>
          </a:p>
          <a:p>
            <a:endParaRPr lang="en-US" dirty="0" smtClean="0"/>
          </a:p>
          <a:p>
            <a:r>
              <a:rPr lang="en-US" dirty="0"/>
              <a:t>Backing maneuver into stop signs is not safe! Signage changes often (effects older route submissions) – Update when your route you notice these changes (small changes may not require DOL driving route).  Plan for Alternates Backing!  </a:t>
            </a:r>
          </a:p>
          <a:p>
            <a:endParaRPr lang="en-US" dirty="0"/>
          </a:p>
          <a:p>
            <a:r>
              <a:rPr lang="en-US" dirty="0"/>
              <a:t>Avoid </a:t>
            </a:r>
            <a:r>
              <a:rPr lang="en-US" dirty="0" smtClean="0"/>
              <a:t>Cul-de-sacs.</a:t>
            </a:r>
          </a:p>
        </p:txBody>
      </p:sp>
    </p:spTree>
    <p:extLst>
      <p:ext uri="{BB962C8B-B14F-4D97-AF65-F5344CB8AC3E}">
        <p14:creationId xmlns:p14="http://schemas.microsoft.com/office/powerpoint/2010/main" val="333856369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970841"/>
            <a:ext cx="7886700" cy="397907"/>
          </a:xfrm>
        </p:spPr>
        <p:txBody>
          <a:bodyPr>
            <a:normAutofit fontScale="90000"/>
          </a:bodyPr>
          <a:lstStyle/>
          <a:p>
            <a:pPr algn="ctr"/>
            <a:r>
              <a:rPr lang="en-US" b="1" dirty="0" smtClean="0"/>
              <a:t>Route Submission </a:t>
            </a:r>
            <a:r>
              <a:rPr lang="en-US" b="1" u="sng" dirty="0" smtClean="0"/>
              <a:t>Things to Remember</a:t>
            </a:r>
            <a:endParaRPr lang="en-US" b="1" dirty="0"/>
          </a:p>
        </p:txBody>
      </p:sp>
      <p:sp>
        <p:nvSpPr>
          <p:cNvPr id="3" name="Content Placeholder 2"/>
          <p:cNvSpPr>
            <a:spLocks noGrp="1"/>
          </p:cNvSpPr>
          <p:nvPr>
            <p:ph idx="1"/>
          </p:nvPr>
        </p:nvSpPr>
        <p:spPr>
          <a:xfrm>
            <a:off x="1824593" y="1437543"/>
            <a:ext cx="8635145" cy="4522360"/>
          </a:xfrm>
        </p:spPr>
        <p:txBody>
          <a:bodyPr>
            <a:normAutofit/>
          </a:bodyPr>
          <a:lstStyle/>
          <a:p>
            <a:r>
              <a:rPr lang="en-US" sz="1950" b="1" dirty="0">
                <a:solidFill>
                  <a:srgbClr val="FFC000"/>
                </a:solidFill>
              </a:rPr>
              <a:t>Be cognizant of posted speed limit sign locations on your route or lack there of!</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9496" y="2514606"/>
            <a:ext cx="4350668" cy="3308381"/>
          </a:xfrm>
          <a:prstGeom prst="rect">
            <a:avLst/>
          </a:prstGeom>
          <a:ln w="88900" cap="sq" cmpd="thickThin">
            <a:solidFill>
              <a:srgbClr val="FFC000"/>
            </a:solidFill>
            <a:prstDash val="solid"/>
            <a:miter lim="800000"/>
          </a:ln>
          <a:effectLst>
            <a:innerShdw blurRad="76200">
              <a:srgbClr val="000000"/>
            </a:innerShdw>
          </a:effectLst>
          <a:scene3d>
            <a:camera prst="orthographicFront"/>
            <a:lightRig rig="morning" dir="t"/>
          </a:scene3d>
        </p:spPr>
      </p:pic>
      <p:sp>
        <p:nvSpPr>
          <p:cNvPr id="5" name="TextBox 4"/>
          <p:cNvSpPr txBox="1"/>
          <p:nvPr/>
        </p:nvSpPr>
        <p:spPr>
          <a:xfrm>
            <a:off x="1931486" y="3200407"/>
            <a:ext cx="3218831" cy="646331"/>
          </a:xfrm>
          <a:prstGeom prst="rect">
            <a:avLst/>
          </a:prstGeom>
          <a:noFill/>
        </p:spPr>
        <p:txBody>
          <a:bodyPr wrap="none" rtlCol="0">
            <a:spAutoFit/>
          </a:bodyPr>
          <a:lstStyle/>
          <a:p>
            <a:pPr algn="ctr"/>
            <a:r>
              <a:rPr lang="en-US" b="1" dirty="0">
                <a:solidFill>
                  <a:srgbClr val="FFC000"/>
                </a:solidFill>
              </a:rPr>
              <a:t>Washington State Drivers Guide</a:t>
            </a:r>
          </a:p>
          <a:p>
            <a:pPr algn="ctr"/>
            <a:r>
              <a:rPr lang="en-US" b="1" dirty="0">
                <a:solidFill>
                  <a:srgbClr val="FFC000"/>
                </a:solidFill>
              </a:rPr>
              <a:t>Page 4-3 / RCW 46.61.400</a:t>
            </a:r>
          </a:p>
        </p:txBody>
      </p:sp>
      <p:sp>
        <p:nvSpPr>
          <p:cNvPr id="6" name="Slide Number Placeholder 5"/>
          <p:cNvSpPr>
            <a:spLocks noGrp="1"/>
          </p:cNvSpPr>
          <p:nvPr>
            <p:ph type="sldNum" sz="quarter" idx="12"/>
          </p:nvPr>
        </p:nvSpPr>
        <p:spPr>
          <a:xfrm>
            <a:off x="7981950" y="5686059"/>
            <a:ext cx="2057400" cy="273844"/>
          </a:xfrm>
        </p:spPr>
        <p:txBody>
          <a:bodyPr/>
          <a:lstStyle/>
          <a:p>
            <a:r>
              <a:rPr lang="en-US" dirty="0" smtClean="0">
                <a:solidFill>
                  <a:prstClr val="black">
                    <a:tint val="75000"/>
                  </a:prstClr>
                </a:solidFill>
              </a:rPr>
              <a:t>14</a:t>
            </a:r>
            <a:endParaRPr lang="en-US" dirty="0">
              <a:solidFill>
                <a:prstClr val="black">
                  <a:tint val="75000"/>
                </a:prstClr>
              </a:solidFill>
            </a:endParaRPr>
          </a:p>
        </p:txBody>
      </p:sp>
    </p:spTree>
    <p:extLst>
      <p:ext uri="{BB962C8B-B14F-4D97-AF65-F5344CB8AC3E}">
        <p14:creationId xmlns:p14="http://schemas.microsoft.com/office/powerpoint/2010/main" val="1870672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2152650" y="1905000"/>
          <a:ext cx="78867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p:cNvSpPr/>
          <p:nvPr/>
        </p:nvSpPr>
        <p:spPr>
          <a:xfrm>
            <a:off x="8001000" y="3810000"/>
            <a:ext cx="2038350" cy="1981200"/>
          </a:xfrm>
          <a:prstGeom prst="ellipse">
            <a:avLst/>
          </a:prstGeom>
          <a:noFill/>
          <a:ln w="317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 name="Rectangle 2"/>
          <p:cNvSpPr/>
          <p:nvPr/>
        </p:nvSpPr>
        <p:spPr>
          <a:xfrm>
            <a:off x="1981200" y="563569"/>
            <a:ext cx="7239000" cy="1246495"/>
          </a:xfrm>
          <a:prstGeom prst="rect">
            <a:avLst/>
          </a:prstGeom>
        </p:spPr>
        <p:txBody>
          <a:bodyPr wrap="square">
            <a:spAutoFit/>
          </a:bodyPr>
          <a:lstStyle/>
          <a:p>
            <a:r>
              <a:rPr lang="en-US" sz="2400" dirty="0">
                <a:solidFill>
                  <a:prstClr val="black"/>
                </a:solidFill>
                <a:latin typeface="Myriad Pro"/>
              </a:rPr>
              <a:t/>
            </a:r>
            <a:br>
              <a:rPr lang="en-US" sz="2400" dirty="0">
                <a:solidFill>
                  <a:prstClr val="black"/>
                </a:solidFill>
                <a:latin typeface="Myriad Pro"/>
              </a:rPr>
            </a:br>
            <a:r>
              <a:rPr lang="en-US" sz="2400" dirty="0">
                <a:solidFill>
                  <a:prstClr val="black"/>
                </a:solidFill>
              </a:rPr>
              <a:t>Fatal crash rates have declined over long term – but recently began to trend up in Washington</a:t>
            </a:r>
          </a:p>
        </p:txBody>
      </p:sp>
      <p:sp>
        <p:nvSpPr>
          <p:cNvPr id="4" name="Title 3"/>
          <p:cNvSpPr>
            <a:spLocks noGrp="1"/>
          </p:cNvSpPr>
          <p:nvPr>
            <p:ph type="title"/>
          </p:nvPr>
        </p:nvSpPr>
        <p:spPr/>
        <p:txBody>
          <a:bodyPr/>
          <a:lstStyle/>
          <a:p>
            <a:r>
              <a:rPr lang="en-US" dirty="0" smtClean="0"/>
              <a:t>Long-term Fatal Crash Trends</a:t>
            </a:r>
            <a:endParaRPr lang="en-US" dirty="0"/>
          </a:p>
        </p:txBody>
      </p:sp>
    </p:spTree>
    <p:extLst>
      <p:ext uri="{BB962C8B-B14F-4D97-AF65-F5344CB8AC3E}">
        <p14:creationId xmlns:p14="http://schemas.microsoft.com/office/powerpoint/2010/main" val="318305978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 Your Route / Map Creation Tools</a:t>
            </a:r>
          </a:p>
        </p:txBody>
      </p:sp>
      <p:sp>
        <p:nvSpPr>
          <p:cNvPr id="3" name="Content Placeholder 2"/>
          <p:cNvSpPr>
            <a:spLocks noGrp="1"/>
          </p:cNvSpPr>
          <p:nvPr>
            <p:ph idx="1"/>
          </p:nvPr>
        </p:nvSpPr>
        <p:spPr>
          <a:xfrm>
            <a:off x="2152650" y="2828495"/>
            <a:ext cx="7886700" cy="1086287"/>
          </a:xfrm>
        </p:spPr>
        <p:txBody>
          <a:bodyPr>
            <a:normAutofit fontScale="92500"/>
          </a:bodyPr>
          <a:lstStyle/>
          <a:p>
            <a:pPr marL="0" indent="0">
              <a:buNone/>
            </a:pPr>
            <a:r>
              <a:rPr lang="en-US" sz="2400" b="1" dirty="0"/>
              <a:t>Instructor Examiner Guidelines and Requirements (IEGR)</a:t>
            </a:r>
          </a:p>
          <a:p>
            <a:pPr lvl="1"/>
            <a:r>
              <a:rPr lang="en-US" sz="2400" dirty="0"/>
              <a:t>Section 6.3 – Designing Your Route</a:t>
            </a:r>
          </a:p>
          <a:p>
            <a:pPr lvl="1"/>
            <a:endParaRPr lang="en-US" sz="2400" dirty="0"/>
          </a:p>
          <a:p>
            <a:endParaRPr lang="en-US" sz="2400" dirty="0"/>
          </a:p>
        </p:txBody>
      </p:sp>
    </p:spTree>
    <p:extLst>
      <p:ext uri="{BB962C8B-B14F-4D97-AF65-F5344CB8AC3E}">
        <p14:creationId xmlns:p14="http://schemas.microsoft.com/office/powerpoint/2010/main" val="168015389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We Care What The Maps Look Like???</a:t>
            </a:r>
            <a:endParaRPr lang="en-US" dirty="0"/>
          </a:p>
        </p:txBody>
      </p:sp>
      <p:sp>
        <p:nvSpPr>
          <p:cNvPr id="3" name="Content Placeholder 2"/>
          <p:cNvSpPr>
            <a:spLocks noGrp="1"/>
          </p:cNvSpPr>
          <p:nvPr>
            <p:ph idx="1"/>
          </p:nvPr>
        </p:nvSpPr>
        <p:spPr>
          <a:xfrm>
            <a:off x="685800" y="1066800"/>
            <a:ext cx="6096000" cy="5210595"/>
          </a:xfrm>
        </p:spPr>
        <p:txBody>
          <a:bodyPr>
            <a:noAutofit/>
          </a:bodyPr>
          <a:lstStyle/>
          <a:p>
            <a:r>
              <a:rPr lang="en-US" sz="2400" dirty="0"/>
              <a:t>“Ensure consistency of the drive test” (IEGR, p. 6-1)</a:t>
            </a:r>
          </a:p>
          <a:p>
            <a:endParaRPr lang="en-US" sz="2400" dirty="0"/>
          </a:p>
          <a:p>
            <a:r>
              <a:rPr lang="en-US" sz="2400" dirty="0"/>
              <a:t>Easier for Stakeholder employees to learn the route</a:t>
            </a:r>
          </a:p>
          <a:p>
            <a:endParaRPr lang="en-US" sz="2400" dirty="0"/>
          </a:p>
          <a:p>
            <a:r>
              <a:rPr lang="en-US" sz="2400" dirty="0"/>
              <a:t>Clear maps / written directions is a good business practice</a:t>
            </a:r>
          </a:p>
          <a:p>
            <a:endParaRPr lang="en-US" sz="2400" dirty="0"/>
          </a:p>
          <a:p>
            <a:r>
              <a:rPr lang="en-US" sz="2400" dirty="0"/>
              <a:t>Makes it faster for the certification of routes</a:t>
            </a:r>
          </a:p>
          <a:p>
            <a:endParaRPr lang="en-US" sz="2400" dirty="0"/>
          </a:p>
          <a:p>
            <a:r>
              <a:rPr lang="en-US" sz="2400" dirty="0"/>
              <a:t>Provides a “second set of eyes”</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3067323"/>
            <a:ext cx="4431112" cy="3210072"/>
          </a:xfrm>
          <a:prstGeom prst="rect">
            <a:avLst/>
          </a:prstGeom>
        </p:spPr>
      </p:pic>
    </p:spTree>
    <p:extLst>
      <p:ext uri="{BB962C8B-B14F-4D97-AF65-F5344CB8AC3E}">
        <p14:creationId xmlns:p14="http://schemas.microsoft.com/office/powerpoint/2010/main" val="217924388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1788" y="939014"/>
            <a:ext cx="8599571" cy="387475"/>
          </a:xfrm>
        </p:spPr>
        <p:txBody>
          <a:bodyPr>
            <a:normAutofit fontScale="70000" lnSpcReduction="20000"/>
          </a:bodyPr>
          <a:lstStyle/>
          <a:p>
            <a:pPr marL="0" indent="0" algn="ctr">
              <a:buNone/>
            </a:pPr>
            <a:r>
              <a:rPr lang="en-US" b="1" dirty="0" smtClean="0"/>
              <a:t>Route Creation tools are currently posted within the SAW Portal:</a:t>
            </a:r>
          </a:p>
          <a:p>
            <a:pPr algn="ctr"/>
            <a:endParaRPr lang="en-US" b="1" dirty="0" smtClean="0"/>
          </a:p>
          <a:p>
            <a:pPr algn="ctr"/>
            <a:endParaRPr lang="en-US" dirty="0" smtClean="0">
              <a:solidFill>
                <a:srgbClr val="FF0000"/>
              </a:solidFill>
            </a:endParaRPr>
          </a:p>
          <a:p>
            <a:pPr lvl="1" algn="ctr"/>
            <a:endParaRPr lang="en-US" sz="2100" dirty="0"/>
          </a:p>
          <a:p>
            <a:pPr algn="ct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524000"/>
            <a:ext cx="7094996" cy="4584032"/>
          </a:xfrm>
          <a:prstGeom prst="rect">
            <a:avLst/>
          </a:prstGeom>
        </p:spPr>
      </p:pic>
    </p:spTree>
    <p:extLst>
      <p:ext uri="{BB962C8B-B14F-4D97-AF65-F5344CB8AC3E}">
        <p14:creationId xmlns:p14="http://schemas.microsoft.com/office/powerpoint/2010/main" val="8525577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31200" cy="411162"/>
          </a:xfrm>
        </p:spPr>
        <p:txBody>
          <a:bodyPr/>
          <a:lstStyle/>
          <a:p>
            <a:r>
              <a:rPr lang="en-US" dirty="0" smtClean="0"/>
              <a:t>DTS Route Builder and Supplement</a:t>
            </a:r>
            <a:endParaRPr lang="en-US" dirty="0"/>
          </a:p>
        </p:txBody>
      </p:sp>
      <p:sp>
        <p:nvSpPr>
          <p:cNvPr id="3" name="Content Placeholder 2"/>
          <p:cNvSpPr>
            <a:spLocks noGrp="1"/>
          </p:cNvSpPr>
          <p:nvPr>
            <p:ph idx="1"/>
          </p:nvPr>
        </p:nvSpPr>
        <p:spPr/>
        <p:txBody>
          <a:bodyPr/>
          <a:lstStyle/>
          <a:p>
            <a:pPr marL="0" indent="0" algn="ctr">
              <a:buNone/>
            </a:pPr>
            <a:endParaRPr lang="en-US" dirty="0" smtClean="0">
              <a:hlinkClick r:id="" action="ppaction://hlinkfile"/>
            </a:endParaRPr>
          </a:p>
          <a:p>
            <a:pPr marL="0" indent="0" algn="ctr">
              <a:buNone/>
            </a:pPr>
            <a:r>
              <a:rPr lang="en-US" dirty="0" smtClean="0">
                <a:hlinkClick r:id="" action="ppaction://hlinkfile"/>
              </a:rPr>
              <a:t>DOL Route Example</a:t>
            </a:r>
            <a:endParaRPr lang="en-US" dirty="0">
              <a:hlinkClick r:id="rId3" action="ppaction://hlinkfile"/>
            </a:endParaRPr>
          </a:p>
          <a:p>
            <a:pPr marL="0" indent="0" algn="ctr">
              <a:buNone/>
            </a:pPr>
            <a:endParaRPr lang="en-US" dirty="0" smtClean="0">
              <a:hlinkClick r:id="" action="ppaction://hlinkfile"/>
            </a:endParaRPr>
          </a:p>
          <a:p>
            <a:pPr marL="0" indent="0" algn="ctr">
              <a:buNone/>
            </a:pPr>
            <a:r>
              <a:rPr lang="en-US" dirty="0" smtClean="0">
                <a:hlinkClick r:id="" action="ppaction://hlinkfile"/>
              </a:rPr>
              <a:t>DTS Blank Route Map Builder</a:t>
            </a:r>
            <a:endParaRPr lang="en-US" dirty="0" smtClean="0"/>
          </a:p>
          <a:p>
            <a:pPr marL="0" indent="0" algn="ctr">
              <a:buNone/>
            </a:pPr>
            <a:r>
              <a:rPr lang="en-US" dirty="0" smtClean="0"/>
              <a:t>(Can also use Microsoft Publisher®)</a:t>
            </a:r>
          </a:p>
          <a:p>
            <a:pPr marL="0" indent="0" algn="ctr">
              <a:buNone/>
            </a:pPr>
            <a:endParaRPr lang="en-US" dirty="0"/>
          </a:p>
          <a:p>
            <a:pPr marL="0" indent="0" algn="ctr">
              <a:buNone/>
            </a:pPr>
            <a:r>
              <a:rPr lang="en-US" dirty="0" smtClean="0">
                <a:hlinkClick r:id="rId4" action="ppaction://hlinkfile"/>
              </a:rPr>
              <a:t>Supplemental Skills Exam Route Creation Info</a:t>
            </a:r>
            <a:endParaRPr lang="en-US" dirty="0"/>
          </a:p>
        </p:txBody>
      </p:sp>
    </p:spTree>
    <p:extLst>
      <p:ext uri="{BB962C8B-B14F-4D97-AF65-F5344CB8AC3E}">
        <p14:creationId xmlns:p14="http://schemas.microsoft.com/office/powerpoint/2010/main" val="381496654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1471121"/>
            <a:ext cx="3184072" cy="510079"/>
          </a:xfrm>
          <a:prstGeom prst="rect">
            <a:avLst/>
          </a:prstGeom>
        </p:spPr>
        <p:txBody>
          <a:bodyPr vert="horz" wrap="square" lIns="0" tIns="5845" rIns="0" bIns="0" rtlCol="0">
            <a:spAutoFit/>
          </a:bodyPr>
          <a:lstStyle/>
          <a:p>
            <a:pPr marL="6494" marR="2598">
              <a:lnSpc>
                <a:spcPct val="104200"/>
              </a:lnSpc>
              <a:spcBef>
                <a:spcPts val="46"/>
              </a:spcBef>
            </a:pPr>
            <a:r>
              <a:rPr sz="1050" spc="5" dirty="0">
                <a:solidFill>
                  <a:prstClr val="black"/>
                </a:solidFill>
                <a:cs typeface="Calibri"/>
              </a:rPr>
              <a:t>This by </a:t>
            </a:r>
            <a:r>
              <a:rPr sz="1050" spc="8" dirty="0">
                <a:solidFill>
                  <a:prstClr val="black"/>
                </a:solidFill>
                <a:cs typeface="Calibri"/>
              </a:rPr>
              <a:t>no means </a:t>
            </a:r>
            <a:r>
              <a:rPr sz="1050" dirty="0">
                <a:solidFill>
                  <a:prstClr val="black"/>
                </a:solidFill>
                <a:cs typeface="Calibri"/>
              </a:rPr>
              <a:t>is </a:t>
            </a:r>
            <a:r>
              <a:rPr sz="1050" spc="5" dirty="0">
                <a:solidFill>
                  <a:prstClr val="black"/>
                </a:solidFill>
                <a:cs typeface="Calibri"/>
              </a:rPr>
              <a:t>the </a:t>
            </a:r>
            <a:r>
              <a:rPr sz="1050" dirty="0">
                <a:solidFill>
                  <a:prstClr val="black"/>
                </a:solidFill>
                <a:cs typeface="Calibri"/>
              </a:rPr>
              <a:t>worst </a:t>
            </a:r>
            <a:r>
              <a:rPr sz="1050" spc="2" dirty="0">
                <a:solidFill>
                  <a:prstClr val="black"/>
                </a:solidFill>
                <a:cs typeface="Calibri"/>
              </a:rPr>
              <a:t>example </a:t>
            </a:r>
            <a:r>
              <a:rPr sz="1050" spc="5" dirty="0">
                <a:solidFill>
                  <a:prstClr val="black"/>
                </a:solidFill>
                <a:cs typeface="Calibri"/>
              </a:rPr>
              <a:t>of what the </a:t>
            </a:r>
            <a:r>
              <a:rPr sz="1050" spc="8" dirty="0">
                <a:solidFill>
                  <a:prstClr val="black"/>
                </a:solidFill>
                <a:cs typeface="Calibri"/>
              </a:rPr>
              <a:t>DOL </a:t>
            </a:r>
            <a:r>
              <a:rPr sz="1050" spc="5" dirty="0">
                <a:solidFill>
                  <a:prstClr val="black"/>
                </a:solidFill>
                <a:cs typeface="Calibri"/>
              </a:rPr>
              <a:t>has </a:t>
            </a:r>
            <a:r>
              <a:rPr sz="1050" spc="2" dirty="0">
                <a:solidFill>
                  <a:prstClr val="black"/>
                </a:solidFill>
                <a:cs typeface="Calibri"/>
              </a:rPr>
              <a:t>received; </a:t>
            </a:r>
            <a:r>
              <a:rPr sz="1050" spc="5" dirty="0">
                <a:solidFill>
                  <a:prstClr val="black"/>
                </a:solidFill>
                <a:cs typeface="Calibri"/>
              </a:rPr>
              <a:t>many  submissions </a:t>
            </a:r>
            <a:r>
              <a:rPr sz="1050" spc="2" dirty="0">
                <a:solidFill>
                  <a:prstClr val="black"/>
                </a:solidFill>
                <a:cs typeface="Calibri"/>
              </a:rPr>
              <a:t>have </a:t>
            </a:r>
            <a:r>
              <a:rPr sz="1050" spc="5" dirty="0">
                <a:solidFill>
                  <a:prstClr val="black"/>
                </a:solidFill>
                <a:cs typeface="Calibri"/>
              </a:rPr>
              <a:t>roads with 2‐3 passes </a:t>
            </a:r>
            <a:r>
              <a:rPr sz="1050" spc="8" dirty="0">
                <a:solidFill>
                  <a:prstClr val="black"/>
                </a:solidFill>
                <a:cs typeface="Calibri"/>
              </a:rPr>
              <a:t>and </a:t>
            </a:r>
            <a:r>
              <a:rPr sz="1050" spc="5" dirty="0">
                <a:solidFill>
                  <a:prstClr val="black"/>
                </a:solidFill>
                <a:cs typeface="Calibri"/>
              </a:rPr>
              <a:t>can </a:t>
            </a:r>
            <a:r>
              <a:rPr sz="1050" spc="8" dirty="0">
                <a:solidFill>
                  <a:prstClr val="black"/>
                </a:solidFill>
                <a:cs typeface="Calibri"/>
              </a:rPr>
              <a:t>seem </a:t>
            </a:r>
            <a:r>
              <a:rPr sz="1050" dirty="0">
                <a:solidFill>
                  <a:prstClr val="black"/>
                </a:solidFill>
                <a:cs typeface="Calibri"/>
              </a:rPr>
              <a:t>to </a:t>
            </a:r>
            <a:r>
              <a:rPr sz="1050" spc="5" dirty="0">
                <a:solidFill>
                  <a:prstClr val="black"/>
                </a:solidFill>
                <a:cs typeface="Calibri"/>
              </a:rPr>
              <a:t>blend </a:t>
            </a:r>
            <a:r>
              <a:rPr sz="1050" spc="2" dirty="0">
                <a:solidFill>
                  <a:prstClr val="black"/>
                </a:solidFill>
                <a:cs typeface="Calibri"/>
              </a:rPr>
              <a:t>into </a:t>
            </a:r>
            <a:r>
              <a:rPr sz="1050" spc="8" dirty="0">
                <a:solidFill>
                  <a:prstClr val="black"/>
                </a:solidFill>
                <a:cs typeface="Calibri"/>
              </a:rPr>
              <a:t>one</a:t>
            </a:r>
            <a:r>
              <a:rPr sz="1050" spc="-8" dirty="0">
                <a:solidFill>
                  <a:prstClr val="black"/>
                </a:solidFill>
                <a:cs typeface="Calibri"/>
              </a:rPr>
              <a:t> </a:t>
            </a:r>
            <a:r>
              <a:rPr sz="1050" dirty="0">
                <a:solidFill>
                  <a:prstClr val="black"/>
                </a:solidFill>
                <a:cs typeface="Calibri"/>
              </a:rPr>
              <a:t>another.</a:t>
            </a:r>
          </a:p>
        </p:txBody>
      </p:sp>
      <p:sp>
        <p:nvSpPr>
          <p:cNvPr id="3" name="object 3"/>
          <p:cNvSpPr txBox="1"/>
          <p:nvPr/>
        </p:nvSpPr>
        <p:spPr>
          <a:xfrm>
            <a:off x="6400800" y="1446244"/>
            <a:ext cx="3016842" cy="510079"/>
          </a:xfrm>
          <a:prstGeom prst="rect">
            <a:avLst/>
          </a:prstGeom>
        </p:spPr>
        <p:txBody>
          <a:bodyPr vert="horz" wrap="square" lIns="0" tIns="5845" rIns="0" bIns="0" rtlCol="0">
            <a:spAutoFit/>
          </a:bodyPr>
          <a:lstStyle/>
          <a:p>
            <a:pPr marL="6494" marR="2598">
              <a:lnSpc>
                <a:spcPct val="104200"/>
              </a:lnSpc>
              <a:spcBef>
                <a:spcPts val="46"/>
              </a:spcBef>
            </a:pPr>
            <a:r>
              <a:rPr sz="1050" spc="5" dirty="0">
                <a:solidFill>
                  <a:prstClr val="black"/>
                </a:solidFill>
                <a:cs typeface="Calibri"/>
              </a:rPr>
              <a:t>Staggering </a:t>
            </a:r>
            <a:r>
              <a:rPr sz="1050" spc="2" dirty="0">
                <a:solidFill>
                  <a:prstClr val="black"/>
                </a:solidFill>
                <a:cs typeface="Calibri"/>
              </a:rPr>
              <a:t>the arrows </a:t>
            </a:r>
            <a:r>
              <a:rPr sz="1050" spc="5" dirty="0">
                <a:solidFill>
                  <a:prstClr val="black"/>
                </a:solidFill>
                <a:cs typeface="Calibri"/>
              </a:rPr>
              <a:t>more </a:t>
            </a:r>
            <a:r>
              <a:rPr sz="1050" dirty="0">
                <a:solidFill>
                  <a:prstClr val="black"/>
                </a:solidFill>
                <a:cs typeface="Calibri"/>
              </a:rPr>
              <a:t>closely, </a:t>
            </a:r>
            <a:r>
              <a:rPr sz="1050" spc="5" dirty="0">
                <a:solidFill>
                  <a:prstClr val="black"/>
                </a:solidFill>
                <a:cs typeface="Calibri"/>
              </a:rPr>
              <a:t>changing </a:t>
            </a:r>
            <a:r>
              <a:rPr sz="1050" spc="2" dirty="0">
                <a:solidFill>
                  <a:prstClr val="black"/>
                </a:solidFill>
                <a:cs typeface="Calibri"/>
              </a:rPr>
              <a:t>the color of the arrow</a:t>
            </a:r>
            <a:r>
              <a:rPr lang="en-US" sz="1050" spc="2" dirty="0">
                <a:solidFill>
                  <a:prstClr val="black"/>
                </a:solidFill>
                <a:cs typeface="Calibri"/>
              </a:rPr>
              <a:t>s,</a:t>
            </a:r>
            <a:r>
              <a:rPr sz="1050" spc="2" dirty="0">
                <a:solidFill>
                  <a:prstClr val="black"/>
                </a:solidFill>
                <a:cs typeface="Calibri"/>
              </a:rPr>
              <a:t> </a:t>
            </a:r>
            <a:r>
              <a:rPr sz="1050" spc="8" dirty="0">
                <a:solidFill>
                  <a:prstClr val="black"/>
                </a:solidFill>
                <a:cs typeface="Calibri"/>
              </a:rPr>
              <a:t>and </a:t>
            </a:r>
            <a:r>
              <a:rPr sz="1050" spc="5" dirty="0">
                <a:solidFill>
                  <a:prstClr val="black"/>
                </a:solidFill>
                <a:cs typeface="Calibri"/>
              </a:rPr>
              <a:t>labeling unmarked </a:t>
            </a:r>
            <a:r>
              <a:rPr sz="1050" spc="2" dirty="0">
                <a:solidFill>
                  <a:prstClr val="black"/>
                </a:solidFill>
                <a:cs typeface="Calibri"/>
              </a:rPr>
              <a:t>roads </a:t>
            </a:r>
            <a:r>
              <a:rPr sz="1050" spc="5" dirty="0">
                <a:solidFill>
                  <a:prstClr val="black"/>
                </a:solidFill>
                <a:cs typeface="Calibri"/>
              </a:rPr>
              <a:t>meets the </a:t>
            </a:r>
            <a:r>
              <a:rPr sz="1050" spc="2" dirty="0">
                <a:solidFill>
                  <a:prstClr val="black"/>
                </a:solidFill>
                <a:cs typeface="Calibri"/>
              </a:rPr>
              <a:t>requirement of </a:t>
            </a:r>
            <a:r>
              <a:rPr sz="1050" spc="5" dirty="0">
                <a:solidFill>
                  <a:prstClr val="black"/>
                </a:solidFill>
                <a:cs typeface="Calibri"/>
              </a:rPr>
              <a:t>the </a:t>
            </a:r>
            <a:r>
              <a:rPr sz="1050" spc="2" dirty="0">
                <a:solidFill>
                  <a:prstClr val="black"/>
                </a:solidFill>
                <a:cs typeface="Calibri"/>
              </a:rPr>
              <a:t>DTS Route approval</a:t>
            </a:r>
            <a:r>
              <a:rPr sz="1050" spc="-2" dirty="0">
                <a:solidFill>
                  <a:prstClr val="black"/>
                </a:solidFill>
                <a:cs typeface="Calibri"/>
              </a:rPr>
              <a:t> </a:t>
            </a:r>
            <a:r>
              <a:rPr sz="1050" spc="2" dirty="0">
                <a:solidFill>
                  <a:prstClr val="black"/>
                </a:solidFill>
                <a:cs typeface="Calibri"/>
              </a:rPr>
              <a:t>checklist!</a:t>
            </a:r>
            <a:endParaRPr sz="1050" dirty="0">
              <a:solidFill>
                <a:prstClr val="black"/>
              </a:solidFill>
              <a:cs typeface="Calibri"/>
            </a:endParaRPr>
          </a:p>
        </p:txBody>
      </p:sp>
      <p:sp>
        <p:nvSpPr>
          <p:cNvPr id="7" name="object 7"/>
          <p:cNvSpPr txBox="1">
            <a:spLocks noGrp="1"/>
          </p:cNvSpPr>
          <p:nvPr>
            <p:ph type="title"/>
          </p:nvPr>
        </p:nvSpPr>
        <p:spPr>
          <a:xfrm>
            <a:off x="-762000" y="152400"/>
            <a:ext cx="5181600" cy="470190"/>
          </a:xfrm>
          <a:prstGeom prst="rect">
            <a:avLst/>
          </a:prstGeom>
        </p:spPr>
        <p:txBody>
          <a:bodyPr vert="horz" wrap="square" lIns="0" tIns="8443" rIns="0" bIns="0" rtlCol="0" anchor="ctr">
            <a:spAutoFit/>
          </a:bodyPr>
          <a:lstStyle/>
          <a:p>
            <a:pPr marL="1256617">
              <a:spcBef>
                <a:spcPts val="67"/>
              </a:spcBef>
            </a:pPr>
            <a:r>
              <a:rPr spc="-2" dirty="0"/>
              <a:t>Route</a:t>
            </a:r>
            <a:r>
              <a:rPr spc="-28" dirty="0"/>
              <a:t> </a:t>
            </a:r>
            <a:r>
              <a:rPr dirty="0" smtClean="0"/>
              <a:t>Comparisons</a:t>
            </a:r>
            <a:endParaRPr dirty="0"/>
          </a:p>
        </p:txBody>
      </p:sp>
      <p:pic>
        <p:nvPicPr>
          <p:cNvPr id="9" name="Picture 8"/>
          <p:cNvPicPr/>
          <p:nvPr/>
        </p:nvPicPr>
        <p:blipFill rotWithShape="1">
          <a:blip r:embed="rId3"/>
          <a:srcRect l="64584" t="28205" r="4808" b="32820"/>
          <a:stretch/>
        </p:blipFill>
        <p:spPr bwMode="auto">
          <a:xfrm>
            <a:off x="1676400" y="1981200"/>
            <a:ext cx="8001000" cy="4648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907838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886700" cy="417253"/>
          </a:xfrm>
        </p:spPr>
        <p:txBody>
          <a:bodyPr>
            <a:normAutofit fontScale="90000"/>
          </a:bodyPr>
          <a:lstStyle/>
          <a:p>
            <a:r>
              <a:rPr lang="en-US" b="1" dirty="0" smtClean="0"/>
              <a:t>Bite Off More Than You Can Chew?</a:t>
            </a:r>
            <a:endParaRPr lang="en-US" b="1"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11559" y="1015996"/>
            <a:ext cx="2884921" cy="4104085"/>
          </a:xfrm>
        </p:spPr>
      </p:pic>
      <p:sp>
        <p:nvSpPr>
          <p:cNvPr id="6" name="Title 1"/>
          <p:cNvSpPr txBox="1">
            <a:spLocks/>
          </p:cNvSpPr>
          <p:nvPr/>
        </p:nvSpPr>
        <p:spPr>
          <a:xfrm>
            <a:off x="2110663" y="5841336"/>
            <a:ext cx="7886700" cy="417253"/>
          </a:xfrm>
          <a:prstGeom prst="rect">
            <a:avLst/>
          </a:prstGeom>
        </p:spPr>
        <p:txBody>
          <a:bodyPr vert="horz" lIns="68580" tIns="34290" rIns="68580" bIns="3429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b="1" dirty="0">
                <a:solidFill>
                  <a:prstClr val="black"/>
                </a:solidFill>
              </a:rPr>
              <a:t>Questions? </a:t>
            </a:r>
            <a:r>
              <a:rPr lang="en-US" sz="3300" b="1" dirty="0">
                <a:solidFill>
                  <a:srgbClr val="00B0F0"/>
                </a:solidFill>
              </a:rPr>
              <a:t>DTSExaminers@dol.wa.gov</a:t>
            </a:r>
          </a:p>
          <a:p>
            <a:pPr algn="ctr"/>
            <a:endParaRPr lang="en-US" sz="3300" b="1" dirty="0">
              <a:solidFill>
                <a:prstClr val="black"/>
              </a:solidFill>
            </a:endParaRPr>
          </a:p>
        </p:txBody>
      </p:sp>
    </p:spTree>
    <p:extLst>
      <p:ext uri="{BB962C8B-B14F-4D97-AF65-F5344CB8AC3E}">
        <p14:creationId xmlns:p14="http://schemas.microsoft.com/office/powerpoint/2010/main" val="233070999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5" name="Rectangle 4"/>
          <p:cNvSpPr/>
          <p:nvPr/>
        </p:nvSpPr>
        <p:spPr>
          <a:xfrm>
            <a:off x="3200400" y="2485483"/>
            <a:ext cx="6096000" cy="584775"/>
          </a:xfrm>
          <a:prstGeom prst="rect">
            <a:avLst/>
          </a:prstGeom>
          <a:solidFill>
            <a:srgbClr val="A37A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200" dirty="0">
                <a:solidFill>
                  <a:schemeClr val="bg1"/>
                </a:solidFill>
              </a:rPr>
              <a:t>Questions? Let’s talk…</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4591850"/>
            <a:ext cx="1682500" cy="16825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7" y="5141254"/>
            <a:ext cx="3227887" cy="583692"/>
          </a:xfrm>
          <a:prstGeom prst="rect">
            <a:avLst/>
          </a:prstGeom>
        </p:spPr>
      </p:pic>
    </p:spTree>
    <p:extLst>
      <p:ext uri="{BB962C8B-B14F-4D97-AF65-F5344CB8AC3E}">
        <p14:creationId xmlns:p14="http://schemas.microsoft.com/office/powerpoint/2010/main" val="181558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S basic brow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S basic brow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CS basic brown</Template>
  <TotalTime>4696</TotalTime>
  <Words>6927</Words>
  <Application>Microsoft Office PowerPoint</Application>
  <PresentationFormat>Widescreen</PresentationFormat>
  <Paragraphs>861</Paragraphs>
  <Slides>96</Slides>
  <Notes>96</Notes>
  <HiddenSlides>2</HiddenSlides>
  <MMClips>0</MMClips>
  <ScaleCrop>false</ScaleCrop>
  <HeadingPairs>
    <vt:vector size="8" baseType="variant">
      <vt:variant>
        <vt:lpstr>Fonts Used</vt:lpstr>
      </vt:variant>
      <vt:variant>
        <vt:i4>15</vt:i4>
      </vt:variant>
      <vt:variant>
        <vt:lpstr>Theme</vt:lpstr>
      </vt:variant>
      <vt:variant>
        <vt:i4>3</vt:i4>
      </vt:variant>
      <vt:variant>
        <vt:lpstr>Embedded OLE Servers</vt:lpstr>
      </vt:variant>
      <vt:variant>
        <vt:i4>2</vt:i4>
      </vt:variant>
      <vt:variant>
        <vt:lpstr>Slide Titles</vt:lpstr>
      </vt:variant>
      <vt:variant>
        <vt:i4>96</vt:i4>
      </vt:variant>
    </vt:vector>
  </HeadingPairs>
  <TitlesOfParts>
    <vt:vector size="116" baseType="lpstr">
      <vt:lpstr>Arial</vt:lpstr>
      <vt:lpstr>Calibri</vt:lpstr>
      <vt:lpstr>Calibri Light</vt:lpstr>
      <vt:lpstr>Century</vt:lpstr>
      <vt:lpstr>Courier New</vt:lpstr>
      <vt:lpstr>Garamond</vt:lpstr>
      <vt:lpstr>Helvetica</vt:lpstr>
      <vt:lpstr>Myriad Pro</vt:lpstr>
      <vt:lpstr>Palatino Linotype</vt:lpstr>
      <vt:lpstr>Segoe Print</vt:lpstr>
      <vt:lpstr>Segoe UI Historic</vt:lpstr>
      <vt:lpstr>Segoe UI Light</vt:lpstr>
      <vt:lpstr>Tahoma</vt:lpstr>
      <vt:lpstr>Times New Roman</vt:lpstr>
      <vt:lpstr>Wingdings</vt:lpstr>
      <vt:lpstr>CS basic brown</vt:lpstr>
      <vt:lpstr>1_CS basic brown</vt:lpstr>
      <vt:lpstr>2_Office Theme</vt:lpstr>
      <vt:lpstr>Document</vt:lpstr>
      <vt:lpstr>Acrobat Document</vt:lpstr>
      <vt:lpstr>PowerPoint Presentation</vt:lpstr>
      <vt:lpstr>PowerPoint Presentation</vt:lpstr>
      <vt:lpstr>PowerPoint Presentation</vt:lpstr>
      <vt:lpstr>Overview</vt:lpstr>
      <vt:lpstr>Introduction</vt:lpstr>
      <vt:lpstr>Target Zero – Data through 2014</vt:lpstr>
      <vt:lpstr>Target Zero – Current Status</vt:lpstr>
      <vt:lpstr>Goal 4: Healthy &amp; Safe Communities</vt:lpstr>
      <vt:lpstr>Long-term Fatal Crash Trends</vt:lpstr>
      <vt:lpstr>Impairment, young drivers, and distraction are  top factors involved in traffic fatalities</vt:lpstr>
      <vt:lpstr>Young drivers have the highest rate of involvement in injury and fatal crashes</vt:lpstr>
      <vt:lpstr>Young Driver Fatalities: Preventable Tragedies</vt:lpstr>
      <vt:lpstr>2016 Young Drivers</vt:lpstr>
      <vt:lpstr>Fatal collisions involving novice drivers at 18 and 19 years old</vt:lpstr>
      <vt:lpstr>Why?</vt:lpstr>
      <vt:lpstr>Why?</vt:lpstr>
      <vt:lpstr>Graduated Driver Licensing:  An Effective Way to Keep New Drivers Safe</vt:lpstr>
      <vt:lpstr>What is a GDL system?</vt:lpstr>
      <vt:lpstr>History and context of GDL laws</vt:lpstr>
      <vt:lpstr>Washington’s Current GDL System</vt:lpstr>
      <vt:lpstr>GDL Recommended Best Practices</vt:lpstr>
      <vt:lpstr>GDL Recommended Best Practices</vt:lpstr>
      <vt:lpstr>Areas of Concern</vt:lpstr>
      <vt:lpstr>Areas of Concern</vt:lpstr>
      <vt:lpstr>Summary </vt:lpstr>
      <vt:lpstr>Questions? </vt:lpstr>
      <vt:lpstr>ESHB 1481</vt:lpstr>
      <vt:lpstr>PowerPoint Presentation</vt:lpstr>
      <vt:lpstr>PowerPoint Presentation</vt:lpstr>
      <vt:lpstr>PowerPoint Presentation</vt:lpstr>
      <vt:lpstr>The New Required Curriculum</vt:lpstr>
      <vt:lpstr>The New Required Curriculum</vt:lpstr>
      <vt:lpstr>The New Required Curriculum</vt:lpstr>
      <vt:lpstr>The New Required Curriculum</vt:lpstr>
      <vt:lpstr>The New Required Curriculum</vt:lpstr>
      <vt:lpstr>Culture Change</vt:lpstr>
      <vt:lpstr>The New Required Curriculum</vt:lpstr>
      <vt:lpstr>The New Required Curriculum</vt:lpstr>
      <vt:lpstr>The New Required Curriculum</vt:lpstr>
      <vt:lpstr>The GDE Matrix</vt:lpstr>
      <vt:lpstr>The GDE Matrix</vt:lpstr>
      <vt:lpstr>The GDE Matrix</vt:lpstr>
      <vt:lpstr>The GDE Matrix</vt:lpstr>
      <vt:lpstr>Self-Reflection and Self-Evaluation</vt:lpstr>
      <vt:lpstr>Instruction &amp; Coaching</vt:lpstr>
      <vt:lpstr>The New Required Curriculum</vt:lpstr>
      <vt:lpstr>Identify Your Desired Contribution</vt:lpstr>
      <vt:lpstr>What is ahead?</vt:lpstr>
      <vt:lpstr>PowerPoint Presentation</vt:lpstr>
      <vt:lpstr>OSPI TSE Program Approval and  DOL Certification</vt:lpstr>
      <vt:lpstr>Continuing Education</vt:lpstr>
      <vt:lpstr>OSPI TSE Program Data</vt:lpstr>
      <vt:lpstr>OSPI TSE Program Data</vt:lpstr>
      <vt:lpstr>OSPI TSE Program Data</vt:lpstr>
      <vt:lpstr>OSPI TSE Program Data</vt:lpstr>
      <vt:lpstr>OSPI TSE Application for Program Approval</vt:lpstr>
      <vt:lpstr>OSPI TSE Application for Program Approval</vt:lpstr>
      <vt:lpstr>OSPI School District/Instructor Registration</vt:lpstr>
      <vt:lpstr>OSPI School District/Instructor Registration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Compliance </vt:lpstr>
      <vt:lpstr>Compliance</vt:lpstr>
      <vt:lpstr>Compliance</vt:lpstr>
      <vt:lpstr>PowerPoint Presentation</vt:lpstr>
      <vt:lpstr>PowerPoint Presentation</vt:lpstr>
      <vt:lpstr>Could You Navigate This Route?</vt:lpstr>
      <vt:lpstr>Agenda</vt:lpstr>
      <vt:lpstr>Route Guidelines</vt:lpstr>
      <vt:lpstr>Route Guidelines</vt:lpstr>
      <vt:lpstr>Route Guidelines (Cont.)</vt:lpstr>
      <vt:lpstr>Requirements</vt:lpstr>
      <vt:lpstr>PowerPoint Presentation</vt:lpstr>
      <vt:lpstr>Route Requirements</vt:lpstr>
      <vt:lpstr>Pre-Drive Items</vt:lpstr>
      <vt:lpstr>Route Requirements (IEGR p. 6-3)</vt:lpstr>
      <vt:lpstr>Route Requirements (IEGR p. 6-4)</vt:lpstr>
      <vt:lpstr>DOL Route Submission Process</vt:lpstr>
      <vt:lpstr>DOL Route Submission Process</vt:lpstr>
      <vt:lpstr>Route Submission Things to Remember</vt:lpstr>
      <vt:lpstr>Route Submission Things to Remember</vt:lpstr>
      <vt:lpstr>Designing Your Route / Map Creation Tools</vt:lpstr>
      <vt:lpstr>Why Do We Care What The Maps Look Like???</vt:lpstr>
      <vt:lpstr>PowerPoint Presentation</vt:lpstr>
      <vt:lpstr>DTS Route Builder and Supplement</vt:lpstr>
      <vt:lpstr>Route Comparisons</vt:lpstr>
      <vt:lpstr>Bite Off More Than You Can Chew?</vt:lpstr>
      <vt:lpstr>Thank you!</vt:lpstr>
    </vt:vector>
  </TitlesOfParts>
  <Company>State of 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Department of Licensing</dc:creator>
  <cp:lastModifiedBy>Terrisa Gaul</cp:lastModifiedBy>
  <cp:revision>317</cp:revision>
  <cp:lastPrinted>2018-10-08T16:19:09Z</cp:lastPrinted>
  <dcterms:created xsi:type="dcterms:W3CDTF">2014-02-19T01:10:10Z</dcterms:created>
  <dcterms:modified xsi:type="dcterms:W3CDTF">2018-11-14T15:54:51Z</dcterms:modified>
</cp:coreProperties>
</file>